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62" r:id="rId2"/>
  </p:sldMasterIdLst>
  <p:notesMasterIdLst>
    <p:notesMasterId r:id="rId6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03566CC-69DA-48B2-95D0-448689EA9B85}">
  <a:tblStyle styleId="{B03566CC-69DA-48B2-95D0-448689EA9B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taken from lecture 5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    [5, 4, 1, 1, 0, 0],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[3, 4, 0, 2, 1, 1],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[3, 3, 1, 1, 1, 4],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[0, 2, 3, 4, 4, 5],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[4, 2, 2, 5, 4, 2],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[3, 4, 4, 3, 5, 3]])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Fair use because its cited by source?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Recap to earlier lectures?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 disk image from wikipedia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too much text here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 blockchain.info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guy fawkes, trashcan, and key icons from openclipart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 from openclipart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Factory image from wikipedia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Miner image from Lecture 4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Money and Capitol icons public domain from pixabay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image: wikipedia for cobra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Clipart: from tango project, public domain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Dart image from wikipedia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2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3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marR="0" lvl="4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0" marR="0" lvl="5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0" marR="0" lvl="6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00400" marR="0" lvl="7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57600" marR="0" lvl="8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zeusminer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6</a:t>
            </a:r>
            <a:endParaRPr lang="en" dirty="0"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Alternative Mining Puzzles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ASIC resistance - Why? (1 of 2)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Goal:    Ordinary people with idle laptops, PCs, or even mobile phones can mine!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	Lower barrier to entry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Approach: </a:t>
            </a:r>
            <a:r>
              <a:rPr lang="en" sz="2400"/>
              <a:t>reduce the gap between custom hardware and general purpose equipment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ASIC resistance - Why? (2 of 2)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Goal:   Prevent large manufacturers from dominating the game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“Burn-in” advantage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In-house designs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Approach: </a:t>
            </a:r>
            <a:r>
              <a:rPr lang="en" sz="2400"/>
              <a:t>reduce the “gap” between future hardware and the custom ASICs we already have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375" y="1985326"/>
            <a:ext cx="2864550" cy="19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7275900" y="2957525"/>
            <a:ext cx="1660800" cy="36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Memory hard puzzles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Premise: the cost and performance of memory is more stable than for processors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286000" y="4449375"/>
            <a:ext cx="4489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‘80              ‘90              ‘00               ‘10       ‘14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Time            </a:t>
            </a:r>
          </a:p>
        </p:txBody>
      </p:sp>
      <p:cxnSp>
        <p:nvCxnSpPr>
          <p:cNvPr id="156" name="Shape 156"/>
          <p:cNvCxnSpPr/>
          <p:nvPr/>
        </p:nvCxnSpPr>
        <p:spPr>
          <a:xfrm rot="10800000" flipH="1">
            <a:off x="2232425" y="2811050"/>
            <a:ext cx="3986100" cy="148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7" name="Shape 157"/>
          <p:cNvCxnSpPr/>
          <p:nvPr/>
        </p:nvCxnSpPr>
        <p:spPr>
          <a:xfrm rot="10800000" flipH="1">
            <a:off x="2253850" y="3485075"/>
            <a:ext cx="3975600" cy="825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8" name="Shape 158"/>
          <p:cNvCxnSpPr/>
          <p:nvPr/>
        </p:nvCxnSpPr>
        <p:spPr>
          <a:xfrm rot="10800000" flipH="1">
            <a:off x="2275275" y="3775375"/>
            <a:ext cx="3954000" cy="546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9" name="Shape 159"/>
          <p:cNvSpPr txBox="1"/>
          <p:nvPr/>
        </p:nvSpPr>
        <p:spPr>
          <a:xfrm>
            <a:off x="565550" y="33272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Performance</a:t>
            </a:r>
          </a:p>
        </p:txBody>
      </p:sp>
      <p:cxnSp>
        <p:nvCxnSpPr>
          <p:cNvPr id="160" name="Shape 160"/>
          <p:cNvCxnSpPr/>
          <p:nvPr/>
        </p:nvCxnSpPr>
        <p:spPr>
          <a:xfrm rot="10800000">
            <a:off x="2232425" y="2682575"/>
            <a:ext cx="0" cy="170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1" name="Shape 161"/>
          <p:cNvCxnSpPr/>
          <p:nvPr/>
        </p:nvCxnSpPr>
        <p:spPr>
          <a:xfrm>
            <a:off x="2232425" y="4386275"/>
            <a:ext cx="418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2" name="Shape 162"/>
          <p:cNvSpPr txBox="1"/>
          <p:nvPr/>
        </p:nvSpPr>
        <p:spPr>
          <a:xfrm>
            <a:off x="6298400" y="25717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Processors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1574000" y="25550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10000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1682350" y="30122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1000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1801425" y="34849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100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1878800" y="39266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6298400" y="3223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Memory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6278175" y="36230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Storage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7233950" y="2913725"/>
            <a:ext cx="17865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“performance gap”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scrypt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3703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Memory hard hash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</a:t>
            </a:r>
            <a:r>
              <a:rPr lang="en" sz="2400" b="1" i="1"/>
              <a:t>Constant time/memory tradeoff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Most widely used alternative Bitcoin puzzle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Also used elsewhere in security (PW-hashing)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1. Fill memory with random values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2. Read from the memory in random order </a:t>
            </a:r>
          </a:p>
        </p:txBody>
      </p:sp>
      <p:graphicFrame>
        <p:nvGraphicFramePr>
          <p:cNvPr id="176" name="Shape 176"/>
          <p:cNvGraphicFramePr/>
          <p:nvPr/>
        </p:nvGraphicFramePr>
        <p:xfrm>
          <a:off x="9671600" y="4142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{B03566CC-69DA-48B2-95D0-448689EA9B85}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17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7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7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7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7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2076725" y="746375"/>
            <a:ext cx="19365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Colin Percival, 2009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scrypt - step 1 of 2 (write)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7755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Input: 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H(X)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H(V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 = H(H(X))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H(V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 = H</a:t>
            </a:r>
            <a:r>
              <a:rPr lang="en" sz="2400" b="1" baseline="300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(X)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</a:t>
            </a:r>
            <a:r>
              <a:rPr lang="en" sz="2400" b="1" baseline="300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(x)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84" name="Shape 184"/>
          <p:cNvGraphicFramePr/>
          <p:nvPr/>
        </p:nvGraphicFramePr>
        <p:xfrm>
          <a:off x="4559950" y="12233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{B03566CC-69DA-48B2-95D0-448689EA9B85}</a:tableStyleId>
              </a:tblPr>
              <a:tblGrid>
                <a:gridCol w="57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5" name="Shape 185"/>
          <p:cNvGraphicFramePr/>
          <p:nvPr/>
        </p:nvGraphicFramePr>
        <p:xfrm>
          <a:off x="4559950" y="12233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{B03566CC-69DA-48B2-95D0-448689EA9B85}</a:tableStyleId>
              </a:tblPr>
              <a:tblGrid>
                <a:gridCol w="57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6" name="Shape 186"/>
          <p:cNvGraphicFramePr/>
          <p:nvPr/>
        </p:nvGraphicFramePr>
        <p:xfrm>
          <a:off x="4561000" y="12233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{B03566CC-69DA-48B2-95D0-448689EA9B85}</a:tableStyleId>
              </a:tblPr>
              <a:tblGrid>
                <a:gridCol w="57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20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7" name="Shape 187"/>
          <p:cNvGraphicFramePr/>
          <p:nvPr/>
        </p:nvGraphicFramePr>
        <p:xfrm>
          <a:off x="4560550" y="12192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{B03566CC-69DA-48B2-95D0-448689EA9B85}</a:tableStyleId>
              </a:tblPr>
              <a:tblGrid>
                <a:gridCol w="5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….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…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N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8" name="Shape 188"/>
          <p:cNvCxnSpPr/>
          <p:nvPr/>
        </p:nvCxnSpPr>
        <p:spPr>
          <a:xfrm rot="10800000" flipH="1">
            <a:off x="2230050" y="1500225"/>
            <a:ext cx="2442000" cy="63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9" name="Shape 189"/>
          <p:cNvCxnSpPr/>
          <p:nvPr/>
        </p:nvCxnSpPr>
        <p:spPr>
          <a:xfrm rot="10800000" flipH="1">
            <a:off x="4031150" y="1510750"/>
            <a:ext cx="1176600" cy="105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0" name="Shape 190"/>
          <p:cNvCxnSpPr/>
          <p:nvPr/>
        </p:nvCxnSpPr>
        <p:spPr>
          <a:xfrm rot="10800000" flipH="1">
            <a:off x="3604000" y="1500500"/>
            <a:ext cx="2193000" cy="148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1" name="Shape 191"/>
          <p:cNvCxnSpPr/>
          <p:nvPr/>
        </p:nvCxnSpPr>
        <p:spPr>
          <a:xfrm>
            <a:off x="2260300" y="3942175"/>
            <a:ext cx="5262000" cy="237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scrypt - step 2 of 2 (read)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09600" y="13525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Input: 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A := H</a:t>
            </a:r>
            <a:r>
              <a:rPr lang="en" sz="2400" b="1" baseline="30000">
                <a:latin typeface="Courier New"/>
                <a:ea typeface="Courier New"/>
                <a:cs typeface="Courier New"/>
                <a:sym typeface="Courier New"/>
              </a:rPr>
              <a:t>N+1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(X)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N iterations: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i := A    mod 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	A := H(A xor 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Output: A</a:t>
            </a:r>
          </a:p>
        </p:txBody>
      </p:sp>
      <p:graphicFrame>
        <p:nvGraphicFramePr>
          <p:cNvPr id="198" name="Shape 198"/>
          <p:cNvGraphicFramePr/>
          <p:nvPr/>
        </p:nvGraphicFramePr>
        <p:xfrm>
          <a:off x="4560550" y="12192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{B03566CC-69DA-48B2-95D0-448689EA9B85}</a:tableStyleId>
              </a:tblPr>
              <a:tblGrid>
                <a:gridCol w="5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….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…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N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99" name="Shape 199"/>
          <p:cNvCxnSpPr/>
          <p:nvPr/>
        </p:nvCxnSpPr>
        <p:spPr>
          <a:xfrm rot="10800000" flipH="1">
            <a:off x="3758800" y="3300525"/>
            <a:ext cx="3279000" cy="48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0" name="Shape 200"/>
          <p:cNvCxnSpPr/>
          <p:nvPr/>
        </p:nvCxnSpPr>
        <p:spPr>
          <a:xfrm rot="10800000" flipH="1">
            <a:off x="3758800" y="2078925"/>
            <a:ext cx="2228700" cy="1703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1" name="Shape 201"/>
          <p:cNvCxnSpPr/>
          <p:nvPr/>
        </p:nvCxnSpPr>
        <p:spPr>
          <a:xfrm rot="10800000" flipH="1">
            <a:off x="3758800" y="2657625"/>
            <a:ext cx="3804000" cy="1125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scrypt - time/memory tradeoff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is this memory-hard?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Reduce memory by half, 1.5x the # steps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08" name="Shape 208"/>
          <p:cNvGraphicFramePr/>
          <p:nvPr/>
        </p:nvGraphicFramePr>
        <p:xfrm>
          <a:off x="1466650" y="2484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{B03566CC-69DA-48B2-95D0-448689EA9B85}</a:tableStyleId>
              </a:tblPr>
              <a:tblGrid>
                <a:gridCol w="44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1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V</a:t>
                      </a:r>
                      <a:r>
                        <a:rPr lang="en" b="1" baseline="-250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 baseline="-250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V</a:t>
                      </a:r>
                      <a:r>
                        <a:rPr lang="en" b="1" baseline="-250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….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V</a:t>
                      </a:r>
                      <a:r>
                        <a:rPr lang="en" b="1" baseline="-25000"/>
                        <a:t>i-1</a:t>
                      </a:r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rgbClr val="999999"/>
                          </a:solidFill>
                        </a:rPr>
                        <a:t>V</a:t>
                      </a:r>
                      <a:r>
                        <a:rPr lang="en" b="1" baseline="-25000">
                          <a:solidFill>
                            <a:srgbClr val="999999"/>
                          </a:solidFill>
                        </a:rPr>
                        <a:t>i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...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...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b="1" baseline="-250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9" name="Shape 209"/>
          <p:cNvSpPr txBox="1"/>
          <p:nvPr/>
        </p:nvSpPr>
        <p:spPr>
          <a:xfrm>
            <a:off x="4918475" y="3075375"/>
            <a:ext cx="3889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Need to access V</a:t>
            </a:r>
            <a:r>
              <a:rPr lang="en" sz="1800" baseline="-25000"/>
              <a:t>i</a:t>
            </a:r>
            <a:r>
              <a:rPr lang="en" sz="1800"/>
              <a:t>   where i is even?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Access V</a:t>
            </a:r>
            <a:r>
              <a:rPr lang="en" sz="1800" baseline="-25000"/>
              <a:t>i-1</a:t>
            </a:r>
            <a:r>
              <a:rPr lang="en" sz="1800"/>
              <a:t> 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Compute V</a:t>
            </a:r>
            <a:r>
              <a:rPr lang="en" sz="1800" baseline="-25000"/>
              <a:t>i</a:t>
            </a:r>
            <a:r>
              <a:rPr lang="en" sz="1800"/>
              <a:t> = H(V</a:t>
            </a:r>
            <a:r>
              <a:rPr lang="en" sz="1800" baseline="-25000"/>
              <a:t>i-1</a:t>
            </a:r>
            <a:r>
              <a:rPr lang="en" sz="1800"/>
              <a:t>)</a:t>
            </a:r>
          </a:p>
        </p:txBody>
      </p:sp>
      <p:cxnSp>
        <p:nvCxnSpPr>
          <p:cNvPr id="210" name="Shape 210"/>
          <p:cNvCxnSpPr/>
          <p:nvPr/>
        </p:nvCxnSpPr>
        <p:spPr>
          <a:xfrm flipH="1">
            <a:off x="3128975" y="3303975"/>
            <a:ext cx="1789500" cy="55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scrypt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Disadvantages: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Also requires N steps, N memory to check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lang="en"/>
              <a:t>Is it actually ASIC resistant?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/>
              <a:t>scrypt ASICs </a:t>
            </a:r>
            <a:r>
              <a:rPr lang="en" sz="2400" i="1"/>
              <a:t>are</a:t>
            </a:r>
            <a:r>
              <a:rPr lang="en" sz="2400"/>
              <a:t> already available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Future: PW-hashing research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925" y="2638425"/>
            <a:ext cx="2376475" cy="18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6329375" y="4487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http://zeusminer.com/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Cuckoo hash cycles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Memory hard puzzle that’s cheap to verify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Input: X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i = 1 to 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	a := H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(X + i)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b := N + H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(X + i)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  <a:r>
              <a:rPr lang="en" b="1"/>
              <a:t> 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edge(a mod N, b mod N)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there a cycle of size K?  </a:t>
            </a:r>
            <a:r>
              <a:rPr lang="en" sz="2400"/>
              <a:t>If so, Output: X, K edges</a:t>
            </a:r>
          </a:p>
        </p:txBody>
      </p:sp>
      <p:cxnSp>
        <p:nvCxnSpPr>
          <p:cNvPr id="225" name="Shape 225"/>
          <p:cNvCxnSpPr>
            <a:stCxn id="226" idx="2"/>
            <a:endCxn id="227" idx="0"/>
          </p:cNvCxnSpPr>
          <p:nvPr/>
        </p:nvCxnSpPr>
        <p:spPr>
          <a:xfrm>
            <a:off x="5800675" y="2982450"/>
            <a:ext cx="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8" name="Shape 228"/>
          <p:cNvCxnSpPr>
            <a:endCxn id="229" idx="0"/>
          </p:cNvCxnSpPr>
          <p:nvPr/>
        </p:nvCxnSpPr>
        <p:spPr>
          <a:xfrm>
            <a:off x="6164875" y="2982450"/>
            <a:ext cx="14568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0" name="Shape 230"/>
          <p:cNvCxnSpPr>
            <a:stCxn id="231" idx="2"/>
            <a:endCxn id="232" idx="0"/>
          </p:cNvCxnSpPr>
          <p:nvPr/>
        </p:nvCxnSpPr>
        <p:spPr>
          <a:xfrm flipH="1">
            <a:off x="6893275" y="2982450"/>
            <a:ext cx="7284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3" name="Shape 233"/>
          <p:cNvCxnSpPr>
            <a:stCxn id="234" idx="2"/>
            <a:endCxn id="235" idx="0"/>
          </p:cNvCxnSpPr>
          <p:nvPr/>
        </p:nvCxnSpPr>
        <p:spPr>
          <a:xfrm flipH="1">
            <a:off x="6529075" y="2982450"/>
            <a:ext cx="3642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6" name="Shape 236"/>
          <p:cNvCxnSpPr>
            <a:endCxn id="232" idx="0"/>
          </p:cNvCxnSpPr>
          <p:nvPr/>
        </p:nvCxnSpPr>
        <p:spPr>
          <a:xfrm>
            <a:off x="6893275" y="2982450"/>
            <a:ext cx="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7" name="Shape 237"/>
          <p:cNvCxnSpPr>
            <a:endCxn id="235" idx="0"/>
          </p:cNvCxnSpPr>
          <p:nvPr/>
        </p:nvCxnSpPr>
        <p:spPr>
          <a:xfrm flipH="1">
            <a:off x="6529075" y="2982450"/>
            <a:ext cx="10926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8" name="Shape 238"/>
          <p:cNvCxnSpPr>
            <a:stCxn id="239" idx="0"/>
            <a:endCxn id="240" idx="2"/>
          </p:cNvCxnSpPr>
          <p:nvPr/>
        </p:nvCxnSpPr>
        <p:spPr>
          <a:xfrm rot="10800000" flipH="1">
            <a:off x="6164875" y="2982450"/>
            <a:ext cx="3642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1" name="Shape 241"/>
          <p:cNvCxnSpPr/>
          <p:nvPr/>
        </p:nvCxnSpPr>
        <p:spPr>
          <a:xfrm flipH="1">
            <a:off x="6893275" y="2982450"/>
            <a:ext cx="7284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2" name="Shape 242"/>
          <p:cNvCxnSpPr/>
          <p:nvPr/>
        </p:nvCxnSpPr>
        <p:spPr>
          <a:xfrm flipH="1">
            <a:off x="6529075" y="2982450"/>
            <a:ext cx="3642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3" name="Shape 243"/>
          <p:cNvCxnSpPr/>
          <p:nvPr/>
        </p:nvCxnSpPr>
        <p:spPr>
          <a:xfrm flipH="1">
            <a:off x="6529075" y="2982450"/>
            <a:ext cx="10926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4" name="Shape 244"/>
          <p:cNvCxnSpPr/>
          <p:nvPr/>
        </p:nvCxnSpPr>
        <p:spPr>
          <a:xfrm>
            <a:off x="6893275" y="2982450"/>
            <a:ext cx="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5" name="Shape 245"/>
          <p:cNvSpPr/>
          <p:nvPr/>
        </p:nvSpPr>
        <p:spPr>
          <a:xfrm rot="5400000">
            <a:off x="6638400" y="1163400"/>
            <a:ext cx="153600" cy="21930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6605275" y="1803300"/>
            <a:ext cx="364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4362725" y="822575"/>
            <a:ext cx="18021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John Tromp, 2014</a:t>
            </a:r>
          </a:p>
        </p:txBody>
      </p:sp>
      <p:sp>
        <p:nvSpPr>
          <p:cNvPr id="248" name="Shape 248"/>
          <p:cNvSpPr/>
          <p:nvPr/>
        </p:nvSpPr>
        <p:spPr>
          <a:xfrm>
            <a:off x="56850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60492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6049225" y="3456425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5685025" y="3456425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67776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4134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75060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71418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67776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64134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71418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75060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Even more approaches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More complicated hash functions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    X11:  11 different hash functions combined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Moving target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    Change the puzzle periodically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Puzzles are the core of Bitcoin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Incentive system steers participants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Basic features of Bitcoin’s puzzle (recap)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/>
              <a:t>The puzzle is difficult to solve, so attacks are costly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… but not too hard, so honest miners are compensated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400"/>
          </a:p>
          <a:p>
            <a:pPr marL="457200" lvl="0" indent="457200" rtl="0">
              <a:spcBef>
                <a:spcPts val="0"/>
              </a:spcBef>
              <a:buNone/>
            </a:pP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What other features could a puzzle have?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Counter argument: SHA2 is fine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Bitcoin Mining ASICs aren’t changing much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Big ASICs only marginally more performant than small ones</a:t>
            </a:r>
          </a:p>
        </p:txBody>
      </p:sp>
      <p:sp>
        <p:nvSpPr>
          <p:cNvPr id="272" name="Shape 272"/>
          <p:cNvSpPr/>
          <p:nvPr/>
        </p:nvSpPr>
        <p:spPr>
          <a:xfrm>
            <a:off x="1382325" y="3601650"/>
            <a:ext cx="803675" cy="428700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SHA2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942975" y="3162300"/>
            <a:ext cx="20037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Ordinary SHA2 Circuit</a:t>
            </a:r>
          </a:p>
        </p:txBody>
      </p:sp>
      <p:sp>
        <p:nvSpPr>
          <p:cNvPr id="274" name="Shape 274"/>
          <p:cNvSpPr/>
          <p:nvPr/>
        </p:nvSpPr>
        <p:spPr>
          <a:xfrm>
            <a:off x="3376625" y="2764625"/>
            <a:ext cx="1703700" cy="21216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75" name="Shape 275"/>
          <p:cNvGrpSpPr/>
          <p:nvPr/>
        </p:nvGrpSpPr>
        <p:grpSpPr>
          <a:xfrm>
            <a:off x="3561150" y="2959925"/>
            <a:ext cx="1304925" cy="1240225"/>
            <a:chOff x="4856550" y="2274125"/>
            <a:chExt cx="1304925" cy="1240225"/>
          </a:xfrm>
        </p:grpSpPr>
        <p:sp>
          <p:nvSpPr>
            <p:cNvPr id="276" name="Shape 276"/>
            <p:cNvSpPr/>
            <p:nvPr/>
          </p:nvSpPr>
          <p:spPr>
            <a:xfrm>
              <a:off x="4856550" y="22741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/>
                <a:t>SHA2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5550653" y="22741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/>
                <a:t>SHA2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5550653" y="27313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/>
                <a:t>SHA2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5550653" y="31885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/>
                <a:t>SHA2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4856550" y="31885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/>
                <a:t>SHA2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4856550" y="27313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/>
                <a:t>SHA2</a:t>
              </a:r>
            </a:p>
          </p:txBody>
        </p:sp>
      </p:grpSp>
      <p:sp>
        <p:nvSpPr>
          <p:cNvPr id="282" name="Shape 282"/>
          <p:cNvSpPr/>
          <p:nvPr/>
        </p:nvSpPr>
        <p:spPr>
          <a:xfrm>
            <a:off x="5510225" y="2688425"/>
            <a:ext cx="2338500" cy="21978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694750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84" name="Shape 284"/>
          <p:cNvSpPr/>
          <p:nvPr/>
        </p:nvSpPr>
        <p:spPr>
          <a:xfrm>
            <a:off x="6388853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85" name="Shape 285"/>
          <p:cNvSpPr/>
          <p:nvPr/>
        </p:nvSpPr>
        <p:spPr>
          <a:xfrm>
            <a:off x="6388853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86" name="Shape 286"/>
          <p:cNvSpPr/>
          <p:nvPr/>
        </p:nvSpPr>
        <p:spPr>
          <a:xfrm>
            <a:off x="6388853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87" name="Shape 287"/>
          <p:cNvSpPr/>
          <p:nvPr/>
        </p:nvSpPr>
        <p:spPr>
          <a:xfrm>
            <a:off x="5694750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88" name="Shape 288"/>
          <p:cNvSpPr/>
          <p:nvPr/>
        </p:nvSpPr>
        <p:spPr>
          <a:xfrm>
            <a:off x="5694750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89" name="Shape 289"/>
          <p:cNvSpPr/>
          <p:nvPr/>
        </p:nvSpPr>
        <p:spPr>
          <a:xfrm>
            <a:off x="7066350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90" name="Shape 290"/>
          <p:cNvSpPr/>
          <p:nvPr/>
        </p:nvSpPr>
        <p:spPr>
          <a:xfrm>
            <a:off x="7066350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91" name="Shape 291"/>
          <p:cNvSpPr/>
          <p:nvPr/>
        </p:nvSpPr>
        <p:spPr>
          <a:xfrm>
            <a:off x="7066350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92" name="Shape 292"/>
          <p:cNvSpPr/>
          <p:nvPr/>
        </p:nvSpPr>
        <p:spPr>
          <a:xfrm>
            <a:off x="6388853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93" name="Shape 293"/>
          <p:cNvSpPr/>
          <p:nvPr/>
        </p:nvSpPr>
        <p:spPr>
          <a:xfrm>
            <a:off x="5694750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94" name="Shape 294"/>
          <p:cNvSpPr/>
          <p:nvPr/>
        </p:nvSpPr>
        <p:spPr>
          <a:xfrm>
            <a:off x="7066350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SHA2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4040975" y="4349350"/>
            <a:ext cx="4359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6555575" y="4501750"/>
            <a:ext cx="4359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3457575" y="2400300"/>
            <a:ext cx="16311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Affordable ASIC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895975" y="2324100"/>
            <a:ext cx="16311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Expensive ASIC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8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"/>
              <a:t>3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endParaRPr sz="3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Proof-of-useful-work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Recovering wasted work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Recall: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  between 150 MW - 900 MW power consumed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Natural question: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  Can we recycle this and do something useful?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6827625" y="1513900"/>
            <a:ext cx="1593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(as of mid-2014)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Candidates - needle in a haystack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Natural choices: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- Protein folding   </a:t>
            </a:r>
            <a:r>
              <a:rPr lang="en" sz="1800"/>
              <a:t>(find a low energy configuration)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- Search for aliens </a:t>
            </a:r>
            <a:r>
              <a:rPr lang="en" sz="1800"/>
              <a:t>  (find an anomalous region of a signal)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     </a:t>
            </a:r>
            <a:r>
              <a:rPr lang="en" sz="2400"/>
              <a:t>These have been successful @Home problems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Challenges: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- Randomly chosen instances must be hard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		     </a:t>
            </a:r>
            <a:r>
              <a:rPr lang="en" sz="2400"/>
              <a:t>Who chooses the problem?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Primecoin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Puzzle based on finding large prime numbers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Cunningham chain: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	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, p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, … p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/>
              <a:t>      where   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2</a:t>
            </a:r>
            <a:r>
              <a:rPr lang="en" sz="2400" b="1" baseline="3000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a + 1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/>
              <a:t>Each</a:t>
            </a:r>
            <a:r>
              <a:rPr lang="en" sz="2400" b="1"/>
              <a:t> 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"/>
              <a:t>is a large (probable) prime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		p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is divisible by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H(prev || mrkl_root || nonce)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275" y="52400"/>
            <a:ext cx="1251350" cy="12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2838725" y="746375"/>
            <a:ext cx="17265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Sunny King, 2013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Primecoin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Many of the largest known Cunningham chains have come from Primecoin miners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Hard problem? </a:t>
            </a:r>
            <a:r>
              <a:rPr lang="en" sz="2400"/>
              <a:t>Studied by others (e.g., PrimeGrid)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>
              <a:spcBef>
                <a:spcPts val="0"/>
              </a:spcBef>
            </a:pPr>
            <a:r>
              <a:rPr lang="en"/>
              <a:t>Usefulness? </a:t>
            </a:r>
            <a:r>
              <a:rPr lang="en" sz="2400"/>
              <a:t>Maybe - at least one known use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275" y="52400"/>
            <a:ext cx="1251350" cy="12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Estimate: more than $100M spent on customized Bitcoin mining hardware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This hardware investment is otherwise useless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Idea: a puzzle where hardware investment is useful, even if the work is wasted?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Recovering wasted hardware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900" y="2684506"/>
            <a:ext cx="1478475" cy="92759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Permacoin - Mining with storage</a:t>
            </a:r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5541900" y="1196575"/>
            <a:ext cx="26115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Permacoin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3727650"/>
            <a:ext cx="7382700" cy="945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Side effect: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Massively distributed, replicated storage system</a:t>
            </a:r>
          </a:p>
        </p:txBody>
      </p:sp>
      <p:cxnSp>
        <p:nvCxnSpPr>
          <p:cNvPr id="346" name="Shape 346"/>
          <p:cNvCxnSpPr/>
          <p:nvPr/>
        </p:nvCxnSpPr>
        <p:spPr>
          <a:xfrm>
            <a:off x="3967175" y="2828275"/>
            <a:ext cx="1334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371600" y="1457750"/>
            <a:ext cx="18261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Trebuchet MS"/>
                <a:ea typeface="Trebuchet MS"/>
                <a:cs typeface="Trebuchet MS"/>
                <a:sym typeface="Trebuchet MS"/>
              </a:rPr>
              <a:t>Bitcoin</a:t>
            </a:r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4">
            <a:alphaModFix/>
          </a:blip>
          <a:srcRect b="-10326"/>
          <a:stretch/>
        </p:blipFill>
        <p:spPr>
          <a:xfrm>
            <a:off x="5783242" y="2098800"/>
            <a:ext cx="1478483" cy="9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0126" y="261232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00" y="1991825"/>
            <a:ext cx="1425575" cy="6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7349275" y="880975"/>
            <a:ext cx="17265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Miller et al., 2014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Permacoin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Assume we have a large file </a:t>
            </a:r>
            <a:r>
              <a:rPr lang="en" b="1"/>
              <a:t>F</a:t>
            </a:r>
            <a:r>
              <a:rPr lang="en"/>
              <a:t> to store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For simplicity: </a:t>
            </a:r>
            <a:r>
              <a:rPr lang="en" b="1"/>
              <a:t>F</a:t>
            </a:r>
            <a:r>
              <a:rPr lang="en"/>
              <a:t> is chosen globally, at the beginning, by a trusted dealer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Each user stores a random subset of the file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466650" y="2231875"/>
            <a:ext cx="5319000" cy="9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 Each mining attempt: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466650" y="1109625"/>
            <a:ext cx="7017300" cy="37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 Build a Merkle tree, where each leaf is a segment of the file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Storage-based puzzle</a:t>
            </a:r>
          </a:p>
        </p:txBody>
      </p:sp>
      <p:cxnSp>
        <p:nvCxnSpPr>
          <p:cNvPr id="365" name="Shape 365"/>
          <p:cNvCxnSpPr/>
          <p:nvPr/>
        </p:nvCxnSpPr>
        <p:spPr>
          <a:xfrm rot="10800000" flipH="1">
            <a:off x="56983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66" name="Shape 366"/>
          <p:cNvCxnSpPr/>
          <p:nvPr/>
        </p:nvCxnSpPr>
        <p:spPr>
          <a:xfrm rot="10800000">
            <a:off x="5908325" y="3732600"/>
            <a:ext cx="225000" cy="454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7" name="Shape 367"/>
          <p:cNvCxnSpPr/>
          <p:nvPr/>
        </p:nvCxnSpPr>
        <p:spPr>
          <a:xfrm rot="10800000" flipH="1">
            <a:off x="66127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68" name="Shape 368"/>
          <p:cNvCxnSpPr/>
          <p:nvPr/>
        </p:nvCxnSpPr>
        <p:spPr>
          <a:xfrm rot="10800000">
            <a:off x="6823925" y="3737400"/>
            <a:ext cx="223800" cy="44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9" name="Shape 369"/>
          <p:cNvCxnSpPr/>
          <p:nvPr/>
        </p:nvCxnSpPr>
        <p:spPr>
          <a:xfrm rot="10800000" flipH="1">
            <a:off x="76033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70" name="Shape 370"/>
          <p:cNvCxnSpPr/>
          <p:nvPr/>
        </p:nvCxnSpPr>
        <p:spPr>
          <a:xfrm rot="10800000">
            <a:off x="7811825" y="3730500"/>
            <a:ext cx="226500" cy="45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1" name="Shape 371"/>
          <p:cNvCxnSpPr/>
          <p:nvPr/>
        </p:nvCxnSpPr>
        <p:spPr>
          <a:xfrm rot="10800000" flipH="1">
            <a:off x="85177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72" name="Shape 372"/>
          <p:cNvCxnSpPr/>
          <p:nvPr/>
        </p:nvCxnSpPr>
        <p:spPr>
          <a:xfrm rot="10800000">
            <a:off x="8727425" y="3735000"/>
            <a:ext cx="225300" cy="45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3" name="Shape 373"/>
          <p:cNvCxnSpPr/>
          <p:nvPr/>
        </p:nvCxnSpPr>
        <p:spPr>
          <a:xfrm rot="10800000" flipH="1">
            <a:off x="5910575" y="3515200"/>
            <a:ext cx="466200" cy="21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74" name="Shape 374"/>
          <p:cNvCxnSpPr/>
          <p:nvPr/>
        </p:nvCxnSpPr>
        <p:spPr>
          <a:xfrm rot="10800000">
            <a:off x="6356755" y="3531984"/>
            <a:ext cx="463200" cy="21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5" name="Shape 375"/>
          <p:cNvCxnSpPr/>
          <p:nvPr/>
        </p:nvCxnSpPr>
        <p:spPr>
          <a:xfrm rot="10800000" flipH="1">
            <a:off x="7809400" y="3513050"/>
            <a:ext cx="467100" cy="22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76" name="Shape 376"/>
          <p:cNvCxnSpPr/>
          <p:nvPr/>
        </p:nvCxnSpPr>
        <p:spPr>
          <a:xfrm rot="10800000">
            <a:off x="8262578" y="3529359"/>
            <a:ext cx="458400" cy="18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7" name="Shape 377"/>
          <p:cNvCxnSpPr/>
          <p:nvPr/>
        </p:nvCxnSpPr>
        <p:spPr>
          <a:xfrm rot="10800000" flipH="1">
            <a:off x="6352515" y="3318634"/>
            <a:ext cx="971400" cy="19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78" name="Shape 378"/>
          <p:cNvCxnSpPr/>
          <p:nvPr/>
        </p:nvCxnSpPr>
        <p:spPr>
          <a:xfrm rot="10800000">
            <a:off x="7291167" y="3325684"/>
            <a:ext cx="971400" cy="19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/>
          <p:nvPr/>
        </p:nvCxnSpPr>
        <p:spPr>
          <a:xfrm rot="10800000">
            <a:off x="5709700" y="4148750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80" name="Shape 380"/>
          <p:cNvCxnSpPr/>
          <p:nvPr/>
        </p:nvCxnSpPr>
        <p:spPr>
          <a:xfrm rot="10800000">
            <a:off x="6118725" y="4148750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81" name="Shape 381"/>
          <p:cNvCxnSpPr/>
          <p:nvPr/>
        </p:nvCxnSpPr>
        <p:spPr>
          <a:xfrm rot="10800000">
            <a:off x="6621750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82" name="Shape 382"/>
          <p:cNvCxnSpPr/>
          <p:nvPr/>
        </p:nvCxnSpPr>
        <p:spPr>
          <a:xfrm rot="10800000">
            <a:off x="703575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83" name="Shape 383"/>
          <p:cNvCxnSpPr/>
          <p:nvPr/>
        </p:nvCxnSpPr>
        <p:spPr>
          <a:xfrm rot="10800000">
            <a:off x="759920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84" name="Shape 384"/>
          <p:cNvCxnSpPr/>
          <p:nvPr/>
        </p:nvCxnSpPr>
        <p:spPr>
          <a:xfrm rot="10800000">
            <a:off x="8031875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85" name="Shape 385"/>
          <p:cNvCxnSpPr/>
          <p:nvPr/>
        </p:nvCxnSpPr>
        <p:spPr>
          <a:xfrm rot="10800000">
            <a:off x="8529950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86" name="Shape 386"/>
          <p:cNvCxnSpPr/>
          <p:nvPr/>
        </p:nvCxnSpPr>
        <p:spPr>
          <a:xfrm rot="10800000">
            <a:off x="893460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387" name="Shape 387"/>
          <p:cNvSpPr txBox="1"/>
          <p:nvPr/>
        </p:nvSpPr>
        <p:spPr>
          <a:xfrm>
            <a:off x="5470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0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5851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F</a:t>
            </a:r>
            <a:r>
              <a:rPr lang="en" sz="1800" b="1" baseline="-25000"/>
              <a:t>1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63848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F</a:t>
            </a:r>
            <a:r>
              <a:rPr lang="en" sz="1800" b="1" baseline="-25000"/>
              <a:t>2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6842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3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7375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F</a:t>
            </a:r>
            <a:r>
              <a:rPr lang="en" sz="1800" b="1" baseline="-25000"/>
              <a:t>4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78326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F</a:t>
            </a:r>
            <a:r>
              <a:rPr lang="en" sz="1800" b="1" baseline="-25000"/>
              <a:t>5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8366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6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8747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7</a:t>
            </a:r>
          </a:p>
        </p:txBody>
      </p:sp>
      <p:grpSp>
        <p:nvGrpSpPr>
          <p:cNvPr id="395" name="Shape 395"/>
          <p:cNvGrpSpPr/>
          <p:nvPr/>
        </p:nvGrpSpPr>
        <p:grpSpPr>
          <a:xfrm>
            <a:off x="6842000" y="1622275"/>
            <a:ext cx="1727400" cy="457200"/>
            <a:chOff x="7070600" y="1241275"/>
            <a:chExt cx="1727400" cy="457200"/>
          </a:xfrm>
        </p:grpSpPr>
        <p:sp>
          <p:nvSpPr>
            <p:cNvPr id="396" name="Shape 396"/>
            <p:cNvSpPr txBox="1"/>
            <p:nvPr/>
          </p:nvSpPr>
          <p:spPr>
            <a:xfrm>
              <a:off x="7070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397" name="Shape 397"/>
            <p:cNvSpPr txBox="1"/>
            <p:nvPr/>
          </p:nvSpPr>
          <p:spPr>
            <a:xfrm>
              <a:off x="7451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398" name="Shape 398"/>
            <p:cNvSpPr txBox="1"/>
            <p:nvPr/>
          </p:nvSpPr>
          <p:spPr>
            <a:xfrm>
              <a:off x="7832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4</a:t>
              </a:r>
            </a:p>
          </p:txBody>
        </p:sp>
        <p:sp>
          <p:nvSpPr>
            <p:cNvPr id="399" name="Shape 399"/>
            <p:cNvSpPr txBox="1"/>
            <p:nvPr/>
          </p:nvSpPr>
          <p:spPr>
            <a:xfrm>
              <a:off x="8213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5</a:t>
              </a:r>
            </a:p>
          </p:txBody>
        </p:sp>
      </p:grpSp>
      <p:grpSp>
        <p:nvGrpSpPr>
          <p:cNvPr id="400" name="Shape 400"/>
          <p:cNvGrpSpPr/>
          <p:nvPr/>
        </p:nvGrpSpPr>
        <p:grpSpPr>
          <a:xfrm>
            <a:off x="5224700" y="2358525"/>
            <a:ext cx="965400" cy="457200"/>
            <a:chOff x="7070600" y="1927075"/>
            <a:chExt cx="965400" cy="457200"/>
          </a:xfrm>
        </p:grpSpPr>
        <p:sp>
          <p:nvSpPr>
            <p:cNvPr id="401" name="Shape 401"/>
            <p:cNvSpPr txBox="1"/>
            <p:nvPr/>
          </p:nvSpPr>
          <p:spPr>
            <a:xfrm>
              <a:off x="7070600" y="19270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402" name="Shape 402"/>
            <p:cNvSpPr txBox="1"/>
            <p:nvPr/>
          </p:nvSpPr>
          <p:spPr>
            <a:xfrm>
              <a:off x="7451600" y="19270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4</a:t>
              </a:r>
            </a:p>
          </p:txBody>
        </p:sp>
      </p:grpSp>
      <p:sp>
        <p:nvSpPr>
          <p:cNvPr id="403" name="Shape 403"/>
          <p:cNvSpPr txBox="1"/>
          <p:nvPr/>
        </p:nvSpPr>
        <p:spPr>
          <a:xfrm>
            <a:off x="466650" y="1621125"/>
            <a:ext cx="5231100" cy="57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 Generate a public signing key pk, which determines a random subset of file segments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04" name="Shape 404"/>
          <p:cNvGrpSpPr/>
          <p:nvPr/>
        </p:nvGrpSpPr>
        <p:grpSpPr>
          <a:xfrm>
            <a:off x="5851400" y="4391025"/>
            <a:ext cx="2565600" cy="457200"/>
            <a:chOff x="5546600" y="4467225"/>
            <a:chExt cx="2565600" cy="457200"/>
          </a:xfrm>
        </p:grpSpPr>
        <p:sp>
          <p:nvSpPr>
            <p:cNvPr id="405" name="Shape 405"/>
            <p:cNvSpPr txBox="1"/>
            <p:nvPr/>
          </p:nvSpPr>
          <p:spPr>
            <a:xfrm>
              <a:off x="55466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406" name="Shape 406"/>
            <p:cNvSpPr txBox="1"/>
            <p:nvPr/>
          </p:nvSpPr>
          <p:spPr>
            <a:xfrm>
              <a:off x="60800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407" name="Shape 407"/>
            <p:cNvSpPr txBox="1"/>
            <p:nvPr/>
          </p:nvSpPr>
          <p:spPr>
            <a:xfrm>
              <a:off x="70706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4</a:t>
              </a:r>
            </a:p>
          </p:txBody>
        </p:sp>
        <p:sp>
          <p:nvSpPr>
            <p:cNvPr id="408" name="Shape 408"/>
            <p:cNvSpPr txBox="1"/>
            <p:nvPr/>
          </p:nvSpPr>
          <p:spPr>
            <a:xfrm>
              <a:off x="75278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5</a:t>
              </a:r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6342427" y="3318634"/>
            <a:ext cx="1923985" cy="1529591"/>
            <a:chOff x="6047715" y="3013834"/>
            <a:chExt cx="1923985" cy="1529591"/>
          </a:xfrm>
        </p:grpSpPr>
        <p:cxnSp>
          <p:nvCxnSpPr>
            <p:cNvPr id="410" name="Shape 410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6307925" y="3404100"/>
              <a:ext cx="217500" cy="478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oval" w="lg" len="lg"/>
            </a:ln>
          </p:spPr>
        </p:cxnSp>
        <p:cxnSp>
          <p:nvCxnSpPr>
            <p:cNvPr id="412" name="Shape 412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7298525" y="3404100"/>
              <a:ext cx="217500" cy="478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oval" w="lg" len="lg"/>
            </a:ln>
          </p:spPr>
        </p:cxnSp>
        <p:cxnSp>
          <p:nvCxnSpPr>
            <p:cNvPr id="413" name="Shape 413"/>
            <p:cNvCxnSpPr>
              <a:stCxn id="411" idx="0"/>
              <a:endCxn id="411" idx="0"/>
            </p:cNvCxnSpPr>
            <p:nvPr/>
          </p:nvCxnSpPr>
          <p:spPr>
            <a:xfrm rot="10800000">
              <a:off x="6051955" y="3227184"/>
              <a:ext cx="463200" cy="210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14" name="Shape 41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7504600" y="3208250"/>
              <a:ext cx="467100" cy="2220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oval" w="lg" len="lg"/>
            </a:ln>
          </p:spPr>
        </p:cxnSp>
        <p:cxnSp>
          <p:nvCxnSpPr>
            <p:cNvPr id="415" name="Shape 415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6047715" y="3013834"/>
              <a:ext cx="971400" cy="1965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oval" w="lg" len="lg"/>
            </a:ln>
          </p:spPr>
        </p:cxnSp>
        <p:cxnSp>
          <p:nvCxnSpPr>
            <p:cNvPr id="416" name="Shape 416"/>
            <p:cNvCxnSpPr>
              <a:stCxn id="411" idx="0"/>
              <a:endCxn id="411" idx="0"/>
            </p:cNvCxnSpPr>
            <p:nvPr/>
          </p:nvCxnSpPr>
          <p:spPr>
            <a:xfrm rot="10800000">
              <a:off x="6986367" y="3020884"/>
              <a:ext cx="971400" cy="1965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17" name="Shape 417"/>
            <p:cNvCxnSpPr>
              <a:stCxn id="411" idx="0"/>
              <a:endCxn id="411" idx="0"/>
            </p:cNvCxnSpPr>
            <p:nvPr/>
          </p:nvCxnSpPr>
          <p:spPr>
            <a:xfrm rot="10800000">
              <a:off x="6316950" y="3856613"/>
              <a:ext cx="0" cy="347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oval" w="lg" len="lg"/>
            </a:ln>
          </p:spPr>
        </p:cxnSp>
        <p:cxnSp>
          <p:nvCxnSpPr>
            <p:cNvPr id="418" name="Shape 418"/>
            <p:cNvCxnSpPr>
              <a:stCxn id="411" idx="0"/>
              <a:endCxn id="411" idx="0"/>
            </p:cNvCxnSpPr>
            <p:nvPr/>
          </p:nvCxnSpPr>
          <p:spPr>
            <a:xfrm rot="10800000">
              <a:off x="7294400" y="3856625"/>
              <a:ext cx="0" cy="347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419" name="Shape 419"/>
            <p:cNvSpPr txBox="1"/>
            <p:nvPr/>
          </p:nvSpPr>
          <p:spPr>
            <a:xfrm>
              <a:off x="6080000" y="4086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420" name="Shape 420"/>
            <p:cNvSpPr txBox="1"/>
            <p:nvPr/>
          </p:nvSpPr>
          <p:spPr>
            <a:xfrm>
              <a:off x="7070600" y="4086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4</a:t>
              </a:r>
            </a:p>
          </p:txBody>
        </p:sp>
      </p:grpSp>
      <p:sp>
        <p:nvSpPr>
          <p:cNvPr id="421" name="Shape 421"/>
          <p:cNvSpPr txBox="1"/>
          <p:nvPr/>
        </p:nvSpPr>
        <p:spPr>
          <a:xfrm>
            <a:off x="152400" y="3733800"/>
            <a:ext cx="68070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d) h2 :=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H(prev || mrkl_root || PK || nonce || </a:t>
            </a:r>
            <a:r>
              <a:rPr lang="en" sz="1800" b="1">
                <a:solidFill>
                  <a:srgbClr val="FF0000"/>
                </a:solidFill>
              </a:rPr>
              <a:t>F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e) Winner if  h2 &lt; TARGET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-305850" y="3276600"/>
            <a:ext cx="5658600" cy="37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c) h1 selects </a:t>
            </a:r>
            <a:r>
              <a:rPr lang="en" sz="1800" b="1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segments from subset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152400" y="2667000"/>
            <a:ext cx="6595200" cy="61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a) Select a random nonce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b) h1 := H(prev || mrkl_root || PK || nonce)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Alternative puzzle designs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	</a:t>
            </a:r>
            <a:r>
              <a:rPr lang="en" sz="2400"/>
              <a:t>Used in practice, and speculative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Variety of possible goals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ASIC resistance, pool resistance, intrinsic benefits...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>
              <a:spcBef>
                <a:spcPts val="0"/>
              </a:spcBef>
            </a:pPr>
            <a:r>
              <a:rPr lang="en"/>
              <a:t>Essential security requirements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lecture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Reducing Bitcoin’s “honesty” cost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“Honest” miners validate every transaction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Validation requires the UTXO database ~200MB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Maintaining the UTXO database doesn’t pay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Idea: use Permacoin to reward UTXO storage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Useful proof-of-work is a natural goal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 sz="2400"/>
              <a:t>(while maintaining security requirements)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The benefit must be a pure public good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 Viable approaches include storage, prime-finding, others may be possible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Realized benefit so far has been limited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8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"/>
              <a:t>4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endParaRPr sz="3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Nonoutsourceable Puzzles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Large mining pools are a threat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Bitcoin’s core value is decentralization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If power is consolidated in a few large pools, the operators are targets for coercion/hacking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Position: large pools should be discouraged!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/>
              <a:t>Analogy to voting:  It’s illegal (in US) to sell your vote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Shape 451"/>
          <p:cNvPicPr preferRelativeResize="0"/>
          <p:nvPr/>
        </p:nvPicPr>
        <p:blipFill rotWithShape="1">
          <a:blip r:embed="rId3">
            <a:alphaModFix/>
          </a:blip>
          <a:srcRect l="16204" t="30961" r="15851" b="6942"/>
          <a:stretch/>
        </p:blipFill>
        <p:spPr>
          <a:xfrm>
            <a:off x="209025" y="189675"/>
            <a:ext cx="5618675" cy="462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 txBox="1"/>
          <p:nvPr/>
        </p:nvSpPr>
        <p:spPr>
          <a:xfrm>
            <a:off x="4797900" y="289850"/>
            <a:ext cx="3888900" cy="12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3000" b="1"/>
              <a:t>June 12, 2014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 b="1"/>
              <a:t>GHash.IO large mining pool crisis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659689"/>
            <a:ext cx="8229600" cy="351931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/>
          <p:nvPr/>
        </p:nvSpPr>
        <p:spPr>
          <a:xfrm>
            <a:off x="436025" y="3496100"/>
            <a:ext cx="3408250" cy="800900"/>
          </a:xfrm>
          <a:custGeom>
            <a:avLst/>
            <a:gdLst/>
            <a:ahLst/>
            <a:cxnLst/>
            <a:rect l="0" t="0" r="0" b="0"/>
            <a:pathLst>
              <a:path w="136330" h="32036" extrusionOk="0">
                <a:moveTo>
                  <a:pt x="0" y="0"/>
                </a:moveTo>
                <a:lnTo>
                  <a:pt x="136330" y="0"/>
                </a:lnTo>
                <a:lnTo>
                  <a:pt x="136330" y="16374"/>
                </a:lnTo>
                <a:lnTo>
                  <a:pt x="31324" y="16374"/>
                </a:lnTo>
                <a:lnTo>
                  <a:pt x="31324" y="32036"/>
                </a:lnTo>
                <a:lnTo>
                  <a:pt x="1" y="3168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Observation: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	Pool participants don’t trust each other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Pools only work because the “shares” protocol lets members</a:t>
            </a:r>
            <a:r>
              <a:rPr lang="en" b="1"/>
              <a:t> </a:t>
            </a:r>
            <a:r>
              <a:rPr lang="en" b="1" i="1"/>
              <a:t>prove</a:t>
            </a:r>
            <a:r>
              <a:rPr lang="en"/>
              <a:t> cooperation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Standard Bitcoin mining pool</a:t>
            </a:r>
          </a:p>
        </p:txBody>
      </p:sp>
      <p:sp>
        <p:nvSpPr>
          <p:cNvPr id="472" name="Shape 472"/>
          <p:cNvSpPr/>
          <p:nvPr/>
        </p:nvSpPr>
        <p:spPr>
          <a:xfrm>
            <a:off x="3505000" y="17742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110232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215773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475" name="Shape 475"/>
          <p:cNvSpPr/>
          <p:nvPr/>
        </p:nvSpPr>
        <p:spPr>
          <a:xfrm>
            <a:off x="321314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426855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532396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8" name="Shape 478"/>
          <p:cNvCxnSpPr>
            <a:stCxn id="473" idx="7"/>
            <a:endCxn id="472" idx="4"/>
          </p:cNvCxnSpPr>
          <p:nvPr/>
        </p:nvCxnSpPr>
        <p:spPr>
          <a:xfrm rot="10800000" flipH="1">
            <a:off x="1261854" y="24327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79" name="Shape 479"/>
          <p:cNvCxnSpPr>
            <a:stCxn id="474" idx="0"/>
            <a:endCxn id="472" idx="4"/>
          </p:cNvCxnSpPr>
          <p:nvPr/>
        </p:nvCxnSpPr>
        <p:spPr>
          <a:xfrm rot="10800000" flipH="1">
            <a:off x="225118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80" name="Shape 480"/>
          <p:cNvSpPr/>
          <p:nvPr/>
        </p:nvSpPr>
        <p:spPr>
          <a:xfrm>
            <a:off x="637937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1" name="Shape 481"/>
          <p:cNvCxnSpPr>
            <a:stCxn id="475" idx="0"/>
            <a:endCxn id="472" idx="4"/>
          </p:cNvCxnSpPr>
          <p:nvPr/>
        </p:nvCxnSpPr>
        <p:spPr>
          <a:xfrm rot="10800000" flipH="1">
            <a:off x="330659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82" name="Shape 482"/>
          <p:cNvCxnSpPr>
            <a:stCxn id="476" idx="0"/>
            <a:endCxn id="472" idx="4"/>
          </p:cNvCxnSpPr>
          <p:nvPr/>
        </p:nvCxnSpPr>
        <p:spPr>
          <a:xfrm rot="10800000">
            <a:off x="383430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83" name="Shape 483"/>
          <p:cNvCxnSpPr>
            <a:stCxn id="477" idx="0"/>
            <a:endCxn id="472" idx="4"/>
          </p:cNvCxnSpPr>
          <p:nvPr/>
        </p:nvCxnSpPr>
        <p:spPr>
          <a:xfrm rot="10800000">
            <a:off x="383431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84" name="Shape 484"/>
          <p:cNvCxnSpPr>
            <a:stCxn id="480" idx="0"/>
            <a:endCxn id="472" idx="4"/>
          </p:cNvCxnSpPr>
          <p:nvPr/>
        </p:nvCxnSpPr>
        <p:spPr>
          <a:xfrm rot="10800000">
            <a:off x="3834325" y="24327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85" name="Shape 485"/>
          <p:cNvSpPr txBox="1"/>
          <p:nvPr/>
        </p:nvSpPr>
        <p:spPr>
          <a:xfrm>
            <a:off x="4323675" y="18748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Operator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6941675" y="37848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Members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2210800" y="4170225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Solution found!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5547825" y="2568975"/>
            <a:ext cx="2794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“shares”: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proof that a member is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“toeing the line”</a:t>
            </a:r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275" y="1148525"/>
            <a:ext cx="1102325" cy="737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Shape 490"/>
          <p:cNvCxnSpPr>
            <a:stCxn id="472" idx="2"/>
          </p:cNvCxnSpPr>
          <p:nvPr/>
        </p:nvCxnSpPr>
        <p:spPr>
          <a:xfrm rot="10800000">
            <a:off x="586300" y="2103475"/>
            <a:ext cx="291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1" name="Shape 491"/>
          <p:cNvSpPr txBox="1"/>
          <p:nvPr/>
        </p:nvSpPr>
        <p:spPr>
          <a:xfrm>
            <a:off x="883150" y="1536725"/>
            <a:ext cx="2856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Payout dividing among members</a:t>
            </a:r>
          </a:p>
        </p:txBody>
      </p:sp>
      <p:cxnSp>
        <p:nvCxnSpPr>
          <p:cNvPr id="492" name="Shape 492"/>
          <p:cNvCxnSpPr/>
          <p:nvPr/>
        </p:nvCxnSpPr>
        <p:spPr>
          <a:xfrm rot="10800000">
            <a:off x="1195775" y="4078325"/>
            <a:ext cx="0" cy="641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93" name="Shape 493"/>
          <p:cNvGrpSpPr/>
          <p:nvPr/>
        </p:nvGrpSpPr>
        <p:grpSpPr>
          <a:xfrm>
            <a:off x="2157735" y="2432700"/>
            <a:ext cx="1676550" cy="1645800"/>
            <a:chOff x="1929135" y="2127900"/>
            <a:chExt cx="1676550" cy="1645800"/>
          </a:xfrm>
        </p:grpSpPr>
        <p:sp>
          <p:nvSpPr>
            <p:cNvPr id="494" name="Shape 494"/>
            <p:cNvSpPr/>
            <p:nvPr/>
          </p:nvSpPr>
          <p:spPr>
            <a:xfrm>
              <a:off x="1929135" y="3586800"/>
              <a:ext cx="186900" cy="1869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b="1"/>
            </a:p>
          </p:txBody>
        </p:sp>
        <p:cxnSp>
          <p:nvCxnSpPr>
            <p:cNvPr id="495" name="Shape 495"/>
            <p:cNvCxnSpPr>
              <a:stCxn id="494" idx="0"/>
            </p:cNvCxnSpPr>
            <p:nvPr/>
          </p:nvCxnSpPr>
          <p:spPr>
            <a:xfrm rot="10800000" flipH="1">
              <a:off x="2022585" y="2127900"/>
              <a:ext cx="1583100" cy="14589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lg" len="lg"/>
              <a:tailEnd type="stealth" w="lg" len="lg"/>
            </a:ln>
          </p:spPr>
        </p:cxnSp>
      </p:grpSp>
      <p:cxnSp>
        <p:nvCxnSpPr>
          <p:cNvPr id="496" name="Shape 496"/>
          <p:cNvCxnSpPr/>
          <p:nvPr/>
        </p:nvCxnSpPr>
        <p:spPr>
          <a:xfrm rot="10800000">
            <a:off x="2251175" y="4078225"/>
            <a:ext cx="0" cy="65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7" name="Shape 497"/>
          <p:cNvCxnSpPr/>
          <p:nvPr/>
        </p:nvCxnSpPr>
        <p:spPr>
          <a:xfrm rot="10800000">
            <a:off x="3306600" y="4078425"/>
            <a:ext cx="0" cy="65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8" name="Shape 498"/>
          <p:cNvCxnSpPr/>
          <p:nvPr/>
        </p:nvCxnSpPr>
        <p:spPr>
          <a:xfrm rot="10800000">
            <a:off x="4351875" y="4071425"/>
            <a:ext cx="0" cy="67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9" name="Shape 499"/>
          <p:cNvCxnSpPr/>
          <p:nvPr/>
        </p:nvCxnSpPr>
        <p:spPr>
          <a:xfrm rot="10800000">
            <a:off x="5417425" y="4078225"/>
            <a:ext cx="0" cy="62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0" name="Shape 500"/>
          <p:cNvCxnSpPr/>
          <p:nvPr/>
        </p:nvCxnSpPr>
        <p:spPr>
          <a:xfrm rot="10800000">
            <a:off x="6472825" y="4078125"/>
            <a:ext cx="0" cy="65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639600" y="2085675"/>
            <a:ext cx="0" cy="265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>
            <a:off x="656075" y="4746425"/>
            <a:ext cx="582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Vigilante Attack</a:t>
            </a:r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Suppose a Vigilante is angry with a large pool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He submits “shares” like normal….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… but if he finds a real solution, discards it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Pool output is reduced, Vigilante loses a little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Vigilante Attack</a:t>
            </a:r>
          </a:p>
        </p:txBody>
      </p:sp>
      <p:sp>
        <p:nvSpPr>
          <p:cNvPr id="514" name="Shape 514"/>
          <p:cNvSpPr/>
          <p:nvPr/>
        </p:nvSpPr>
        <p:spPr>
          <a:xfrm>
            <a:off x="3505000" y="17742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110232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215773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17" name="Shape 517"/>
          <p:cNvSpPr/>
          <p:nvPr/>
        </p:nvSpPr>
        <p:spPr>
          <a:xfrm>
            <a:off x="321314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426855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532396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0" name="Shape 520"/>
          <p:cNvCxnSpPr>
            <a:stCxn id="515" idx="7"/>
            <a:endCxn id="514" idx="4"/>
          </p:cNvCxnSpPr>
          <p:nvPr/>
        </p:nvCxnSpPr>
        <p:spPr>
          <a:xfrm rot="10800000" flipH="1">
            <a:off x="1261854" y="24327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1" name="Shape 521"/>
          <p:cNvCxnSpPr>
            <a:stCxn id="516" idx="0"/>
            <a:endCxn id="514" idx="4"/>
          </p:cNvCxnSpPr>
          <p:nvPr/>
        </p:nvCxnSpPr>
        <p:spPr>
          <a:xfrm rot="10800000" flipH="1">
            <a:off x="225118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22" name="Shape 522"/>
          <p:cNvSpPr/>
          <p:nvPr/>
        </p:nvSpPr>
        <p:spPr>
          <a:xfrm>
            <a:off x="637937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3" name="Shape 523"/>
          <p:cNvCxnSpPr>
            <a:stCxn id="517" idx="0"/>
            <a:endCxn id="514" idx="4"/>
          </p:cNvCxnSpPr>
          <p:nvPr/>
        </p:nvCxnSpPr>
        <p:spPr>
          <a:xfrm rot="10800000" flipH="1">
            <a:off x="330659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4" name="Shape 524"/>
          <p:cNvCxnSpPr>
            <a:stCxn id="518" idx="0"/>
            <a:endCxn id="514" idx="4"/>
          </p:cNvCxnSpPr>
          <p:nvPr/>
        </p:nvCxnSpPr>
        <p:spPr>
          <a:xfrm rot="10800000">
            <a:off x="383430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5" name="Shape 525"/>
          <p:cNvCxnSpPr>
            <a:stCxn id="519" idx="0"/>
            <a:endCxn id="514" idx="4"/>
          </p:cNvCxnSpPr>
          <p:nvPr/>
        </p:nvCxnSpPr>
        <p:spPr>
          <a:xfrm rot="10800000">
            <a:off x="383431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6" name="Shape 526"/>
          <p:cNvCxnSpPr>
            <a:stCxn id="522" idx="0"/>
            <a:endCxn id="514" idx="4"/>
          </p:cNvCxnSpPr>
          <p:nvPr/>
        </p:nvCxnSpPr>
        <p:spPr>
          <a:xfrm rot="10800000">
            <a:off x="3834325" y="24327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27" name="Shape 527"/>
          <p:cNvSpPr txBox="1"/>
          <p:nvPr/>
        </p:nvSpPr>
        <p:spPr>
          <a:xfrm>
            <a:off x="4323675" y="18748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Operator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6941675" y="37848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Members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1716850" y="2342200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Solution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discarded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5547825" y="2568975"/>
            <a:ext cx="2794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“shares”: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proof that a member is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“toeing the line”</a:t>
            </a:r>
          </a:p>
        </p:txBody>
      </p:sp>
      <p:cxnSp>
        <p:nvCxnSpPr>
          <p:cNvPr id="531" name="Shape 531"/>
          <p:cNvCxnSpPr>
            <a:stCxn id="514" idx="2"/>
          </p:cNvCxnSpPr>
          <p:nvPr/>
        </p:nvCxnSpPr>
        <p:spPr>
          <a:xfrm rot="10800000">
            <a:off x="586300" y="2103475"/>
            <a:ext cx="291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2" name="Shape 532"/>
          <p:cNvSpPr txBox="1"/>
          <p:nvPr/>
        </p:nvSpPr>
        <p:spPr>
          <a:xfrm>
            <a:off x="883150" y="1536725"/>
            <a:ext cx="2856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Payout dividing among members</a:t>
            </a:r>
          </a:p>
        </p:txBody>
      </p:sp>
      <p:cxnSp>
        <p:nvCxnSpPr>
          <p:cNvPr id="533" name="Shape 533"/>
          <p:cNvCxnSpPr/>
          <p:nvPr/>
        </p:nvCxnSpPr>
        <p:spPr>
          <a:xfrm rot="10800000">
            <a:off x="1195775" y="4078325"/>
            <a:ext cx="0" cy="641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4" name="Shape 534"/>
          <p:cNvCxnSpPr/>
          <p:nvPr/>
        </p:nvCxnSpPr>
        <p:spPr>
          <a:xfrm rot="10800000">
            <a:off x="2251175" y="4078225"/>
            <a:ext cx="0" cy="65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5" name="Shape 535"/>
          <p:cNvCxnSpPr/>
          <p:nvPr/>
        </p:nvCxnSpPr>
        <p:spPr>
          <a:xfrm rot="10800000">
            <a:off x="3306600" y="4078425"/>
            <a:ext cx="0" cy="65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6" name="Shape 536"/>
          <p:cNvCxnSpPr/>
          <p:nvPr/>
        </p:nvCxnSpPr>
        <p:spPr>
          <a:xfrm rot="10800000">
            <a:off x="4351875" y="4071425"/>
            <a:ext cx="0" cy="67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7" name="Shape 537"/>
          <p:cNvCxnSpPr/>
          <p:nvPr/>
        </p:nvCxnSpPr>
        <p:spPr>
          <a:xfrm rot="10800000">
            <a:off x="5417425" y="4078225"/>
            <a:ext cx="0" cy="62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8" name="Shape 538"/>
          <p:cNvCxnSpPr/>
          <p:nvPr/>
        </p:nvCxnSpPr>
        <p:spPr>
          <a:xfrm rot="10800000">
            <a:off x="6472825" y="4078125"/>
            <a:ext cx="0" cy="65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9" name="Shape 539"/>
          <p:cNvCxnSpPr/>
          <p:nvPr/>
        </p:nvCxnSpPr>
        <p:spPr>
          <a:xfrm>
            <a:off x="639600" y="2085675"/>
            <a:ext cx="0" cy="265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0" name="Shape 540"/>
          <p:cNvCxnSpPr/>
          <p:nvPr/>
        </p:nvCxnSpPr>
        <p:spPr>
          <a:xfrm rot="10800000">
            <a:off x="1742899" y="2940020"/>
            <a:ext cx="363900" cy="10314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1" name="Shape 541"/>
          <p:cNvCxnSpPr/>
          <p:nvPr/>
        </p:nvCxnSpPr>
        <p:spPr>
          <a:xfrm>
            <a:off x="656075" y="4746425"/>
            <a:ext cx="582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575" y="2366275"/>
            <a:ext cx="621615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300" y="3392348"/>
            <a:ext cx="658500" cy="84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046" y="1183800"/>
            <a:ext cx="527750" cy="53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8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.1: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endParaRPr sz="3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Essential Puzzle Requirements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Encouraging the Vigilante</a:t>
            </a:r>
          </a:p>
        </p:txBody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Whoever </a:t>
            </a:r>
            <a:r>
              <a:rPr lang="en" b="1" i="1"/>
              <a:t>FINDS</a:t>
            </a:r>
            <a:r>
              <a:rPr lang="en"/>
              <a:t> a solution spends the reward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Approach: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 searching for a solution requires </a:t>
            </a:r>
            <a:r>
              <a:rPr lang="en" b="1" i="1"/>
              <a:t>SIGNING,</a:t>
            </a:r>
            <a:r>
              <a:rPr lang="en"/>
              <a:t> not just hashing. (Knowledge of a private key)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 Private key can be used to spend the reward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Encouraging the Vigilante</a:t>
            </a:r>
          </a:p>
        </p:txBody>
      </p:sp>
      <p:sp>
        <p:nvSpPr>
          <p:cNvPr id="556" name="Shape 556"/>
          <p:cNvSpPr/>
          <p:nvPr/>
        </p:nvSpPr>
        <p:spPr>
          <a:xfrm>
            <a:off x="3047800" y="14694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64512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170053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59" name="Shape 559"/>
          <p:cNvSpPr/>
          <p:nvPr/>
        </p:nvSpPr>
        <p:spPr>
          <a:xfrm>
            <a:off x="275594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381135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486676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>
            <a:stCxn id="557" idx="7"/>
            <a:endCxn id="556" idx="4"/>
          </p:cNvCxnSpPr>
          <p:nvPr/>
        </p:nvCxnSpPr>
        <p:spPr>
          <a:xfrm rot="10800000" flipH="1">
            <a:off x="804654" y="21279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63" name="Shape 563"/>
          <p:cNvCxnSpPr>
            <a:stCxn id="558" idx="0"/>
            <a:endCxn id="556" idx="4"/>
          </p:cNvCxnSpPr>
          <p:nvPr/>
        </p:nvCxnSpPr>
        <p:spPr>
          <a:xfrm rot="10800000" flipH="1">
            <a:off x="1793985" y="21279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4" name="Shape 564"/>
          <p:cNvSpPr/>
          <p:nvPr/>
        </p:nvSpPr>
        <p:spPr>
          <a:xfrm>
            <a:off x="592217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5" name="Shape 565"/>
          <p:cNvCxnSpPr>
            <a:stCxn id="559" idx="0"/>
            <a:endCxn id="556" idx="4"/>
          </p:cNvCxnSpPr>
          <p:nvPr/>
        </p:nvCxnSpPr>
        <p:spPr>
          <a:xfrm rot="10800000" flipH="1">
            <a:off x="2849395" y="21279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66" name="Shape 566"/>
          <p:cNvCxnSpPr>
            <a:stCxn id="560" idx="0"/>
            <a:endCxn id="556" idx="4"/>
          </p:cNvCxnSpPr>
          <p:nvPr/>
        </p:nvCxnSpPr>
        <p:spPr>
          <a:xfrm rot="10800000">
            <a:off x="3377105" y="21279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67" name="Shape 567"/>
          <p:cNvCxnSpPr>
            <a:stCxn id="561" idx="0"/>
            <a:endCxn id="556" idx="4"/>
          </p:cNvCxnSpPr>
          <p:nvPr/>
        </p:nvCxnSpPr>
        <p:spPr>
          <a:xfrm rot="10800000">
            <a:off x="3377115" y="21279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68" name="Shape 568"/>
          <p:cNvCxnSpPr>
            <a:stCxn id="564" idx="0"/>
            <a:endCxn id="556" idx="4"/>
          </p:cNvCxnSpPr>
          <p:nvPr/>
        </p:nvCxnSpPr>
        <p:spPr>
          <a:xfrm rot="10800000">
            <a:off x="3377125" y="21279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9" name="Shape 569"/>
          <p:cNvSpPr txBox="1"/>
          <p:nvPr/>
        </p:nvSpPr>
        <p:spPr>
          <a:xfrm>
            <a:off x="3866475" y="20272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Pool Operator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6484475" y="34800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Pool Members</a:t>
            </a:r>
          </a:p>
        </p:txBody>
      </p:sp>
      <p:sp>
        <p:nvSpPr>
          <p:cNvPr id="571" name="Shape 571"/>
          <p:cNvSpPr txBox="1"/>
          <p:nvPr/>
        </p:nvSpPr>
        <p:spPr>
          <a:xfrm>
            <a:off x="5014425" y="2568975"/>
            <a:ext cx="952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“shares”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1753600" y="3941625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Solution found!</a:t>
            </a:r>
          </a:p>
        </p:txBody>
      </p:sp>
      <p:cxnSp>
        <p:nvCxnSpPr>
          <p:cNvPr id="573" name="Shape 573"/>
          <p:cNvCxnSpPr/>
          <p:nvPr/>
        </p:nvCxnSpPr>
        <p:spPr>
          <a:xfrm>
            <a:off x="1793985" y="3773700"/>
            <a:ext cx="0" cy="943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4" name="Shape 574"/>
          <p:cNvSpPr txBox="1"/>
          <p:nvPr/>
        </p:nvSpPr>
        <p:spPr>
          <a:xfrm>
            <a:off x="1969925" y="45917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Take the money and run!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Also: evade detection</a:t>
            </a:r>
          </a:p>
        </p:txBody>
      </p: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038" y="1183800"/>
            <a:ext cx="853590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9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3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3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1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/>
        </p:nvSpPr>
        <p:spPr>
          <a:xfrm>
            <a:off x="3932700" y="3795725"/>
            <a:ext cx="492900" cy="35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3932700" y="4206475"/>
            <a:ext cx="492900" cy="3585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6955625" y="2035975"/>
            <a:ext cx="492900" cy="53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5942400" y="3356375"/>
            <a:ext cx="492900" cy="53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6193625" y="2035975"/>
            <a:ext cx="492900" cy="53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1" name="Shape 591"/>
          <p:cNvCxnSpPr/>
          <p:nvPr/>
        </p:nvCxnSpPr>
        <p:spPr>
          <a:xfrm rot="10800000">
            <a:off x="6097275" y="1575075"/>
            <a:ext cx="332100" cy="47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92" name="Shape 592"/>
          <p:cNvCxnSpPr/>
          <p:nvPr/>
        </p:nvCxnSpPr>
        <p:spPr>
          <a:xfrm rot="10800000">
            <a:off x="6097075" y="1585800"/>
            <a:ext cx="53700" cy="176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3" name="Shape 593"/>
          <p:cNvSpPr txBox="1"/>
          <p:nvPr/>
        </p:nvSpPr>
        <p:spPr>
          <a:xfrm>
            <a:off x="5230425" y="1144200"/>
            <a:ext cx="2956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Signature needed to find solution</a:t>
            </a:r>
          </a:p>
        </p:txBody>
      </p:sp>
      <p:sp>
        <p:nvSpPr>
          <p:cNvPr id="594" name="Shape 5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Nonoutsourceable puzzle</a:t>
            </a:r>
          </a:p>
        </p:txBody>
      </p:sp>
      <p:sp>
        <p:nvSpPr>
          <p:cNvPr id="595" name="Shape 595"/>
          <p:cNvSpPr/>
          <p:nvPr/>
        </p:nvSpPr>
        <p:spPr>
          <a:xfrm>
            <a:off x="3526625" y="1578775"/>
            <a:ext cx="1390800" cy="2988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Public Key</a:t>
            </a:r>
          </a:p>
        </p:txBody>
      </p:sp>
      <p:cxnSp>
        <p:nvCxnSpPr>
          <p:cNvPr id="596" name="Shape 596"/>
          <p:cNvCxnSpPr>
            <a:stCxn id="595" idx="3"/>
          </p:cNvCxnSpPr>
          <p:nvPr/>
        </p:nvCxnSpPr>
        <p:spPr>
          <a:xfrm>
            <a:off x="4917425" y="1728175"/>
            <a:ext cx="697500" cy="43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97" name="Shape 597"/>
          <p:cNvCxnSpPr/>
          <p:nvPr/>
        </p:nvCxnSpPr>
        <p:spPr>
          <a:xfrm>
            <a:off x="7434875" y="2340775"/>
            <a:ext cx="376200" cy="55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8" name="Shape 598"/>
          <p:cNvSpPr txBox="1"/>
          <p:nvPr/>
        </p:nvSpPr>
        <p:spPr>
          <a:xfrm>
            <a:off x="6117425" y="2803925"/>
            <a:ext cx="30111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Second signature spends reward</a:t>
            </a:r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Solution: 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(prev, mrkl_root, nonce, PK, s1, s2)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such that: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endParaRPr sz="9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H(prev || PK || nonce || s1) &lt; TARGET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VerifySig(PK, s1, prev || nonce)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VerifySig(PK, s2, prev || mrkl_root)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Nonoutsourceable puzzle concerns</a:t>
            </a:r>
          </a:p>
        </p:txBody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This puzzle discourages ALL pools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including harmless decentralized P2Pools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Other forms of outsourcing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might drive pool members to hosted mining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8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"/>
              <a:t>5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endParaRPr sz="3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Proof-of-Stake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“Virtual Mining”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Shape 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950" y="2456250"/>
            <a:ext cx="23622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Mining has an unnecessary step</a:t>
            </a:r>
          </a:p>
        </p:txBody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82296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Proof-of-Work Mining:</a:t>
            </a:r>
          </a:p>
        </p:txBody>
      </p:sp>
      <p:pic>
        <p:nvPicPr>
          <p:cNvPr id="618" name="Shape 6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854" y="3034975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/>
          <p:nvPr/>
        </p:nvSpPr>
        <p:spPr>
          <a:xfrm>
            <a:off x="5191025" y="3958850"/>
            <a:ext cx="460782" cy="46078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4379088" y="2286000"/>
            <a:ext cx="782400" cy="71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Miner</a:t>
            </a:r>
          </a:p>
        </p:txBody>
      </p:sp>
      <p:pic>
        <p:nvPicPr>
          <p:cNvPr id="621" name="Shape 6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875" y="2032425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Shape 622"/>
          <p:cNvSpPr txBox="1"/>
          <p:nvPr/>
        </p:nvSpPr>
        <p:spPr>
          <a:xfrm>
            <a:off x="6516300" y="1677600"/>
            <a:ext cx="2507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Spend money on power and equipment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1933575" y="4399350"/>
            <a:ext cx="2433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Find puzzle solutions</a:t>
            </a:r>
          </a:p>
        </p:txBody>
      </p:sp>
      <p:grpSp>
        <p:nvGrpSpPr>
          <p:cNvPr id="624" name="Shape 624"/>
          <p:cNvGrpSpPr/>
          <p:nvPr/>
        </p:nvGrpSpPr>
        <p:grpSpPr>
          <a:xfrm>
            <a:off x="381000" y="2834100"/>
            <a:ext cx="1490926" cy="1401750"/>
            <a:chOff x="1468575" y="3213125"/>
            <a:chExt cx="1490926" cy="1401750"/>
          </a:xfrm>
        </p:grpSpPr>
        <p:pic>
          <p:nvPicPr>
            <p:cNvPr id="625" name="Shape 625" descr="tango computer by warszawianka - &quot;Computer&quot; icon from &lt;a href=&quot;http://tango.freedesktop.org/Tango_Desktop_Project&quot;&gt; Tango Project &lt;/a&gt;  &lt;br&gt;&lt;br&gt; 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8575" y="32893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Shape 6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81921" y="40755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Shape 6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20121" y="39993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Shape 628" descr="tango computer by warszawianka - &quot;Computer&quot; icon from &lt;a href=&quot;http://tango.freedesktop.org/Tango_Desktop_Project&quot;&gt; Tango Project &lt;/a&gt;  &lt;br&gt;&lt;br&gt; 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06775" y="32131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29" name="Shape 629"/>
            <p:cNvCxnSpPr/>
            <p:nvPr/>
          </p:nvCxnSpPr>
          <p:spPr>
            <a:xfrm>
              <a:off x="2043001" y="3752391"/>
              <a:ext cx="383100" cy="51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30" name="Shape 630"/>
            <p:cNvCxnSpPr>
              <a:endCxn id="626" idx="3"/>
            </p:cNvCxnSpPr>
            <p:nvPr/>
          </p:nvCxnSpPr>
          <p:spPr>
            <a:xfrm flipH="1">
              <a:off x="2121301" y="3482691"/>
              <a:ext cx="185400" cy="86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pic>
        <p:nvPicPr>
          <p:cNvPr id="631" name="Shape 6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750" y="195218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554950" y="1752600"/>
            <a:ext cx="15657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Earn mining rewards</a:t>
            </a:r>
          </a:p>
        </p:txBody>
      </p:sp>
      <p:sp>
        <p:nvSpPr>
          <p:cNvPr id="633" name="Shape 633"/>
          <p:cNvSpPr/>
          <p:nvPr/>
        </p:nvSpPr>
        <p:spPr>
          <a:xfrm>
            <a:off x="1926425" y="4019550"/>
            <a:ext cx="1982400" cy="364775"/>
          </a:xfrm>
          <a:custGeom>
            <a:avLst/>
            <a:gdLst/>
            <a:ahLst/>
            <a:cxnLst/>
            <a:rect l="0" t="0" r="0" b="0"/>
            <a:pathLst>
              <a:path w="79296" h="14591" extrusionOk="0">
                <a:moveTo>
                  <a:pt x="79296" y="0"/>
                </a:moveTo>
                <a:cubicBezTo>
                  <a:pt x="72580" y="2428"/>
                  <a:pt x="52221" y="14430"/>
                  <a:pt x="39005" y="14573"/>
                </a:cubicBezTo>
                <a:cubicBezTo>
                  <a:pt x="25789" y="14715"/>
                  <a:pt x="6500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634" name="Shape 634"/>
          <p:cNvSpPr/>
          <p:nvPr/>
        </p:nvSpPr>
        <p:spPr>
          <a:xfrm rot="10800000">
            <a:off x="1926425" y="2800350"/>
            <a:ext cx="1982400" cy="364775"/>
          </a:xfrm>
          <a:custGeom>
            <a:avLst/>
            <a:gdLst/>
            <a:ahLst/>
            <a:cxnLst/>
            <a:rect l="0" t="0" r="0" b="0"/>
            <a:pathLst>
              <a:path w="79296" h="14591" extrusionOk="0">
                <a:moveTo>
                  <a:pt x="79296" y="0"/>
                </a:moveTo>
                <a:cubicBezTo>
                  <a:pt x="72580" y="2428"/>
                  <a:pt x="52221" y="14430"/>
                  <a:pt x="39005" y="14573"/>
                </a:cubicBezTo>
                <a:cubicBezTo>
                  <a:pt x="25789" y="14715"/>
                  <a:pt x="6500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635" name="Shape 635"/>
          <p:cNvSpPr/>
          <p:nvPr/>
        </p:nvSpPr>
        <p:spPr>
          <a:xfrm rot="10800000">
            <a:off x="5660225" y="2800350"/>
            <a:ext cx="1982400" cy="364775"/>
          </a:xfrm>
          <a:custGeom>
            <a:avLst/>
            <a:gdLst/>
            <a:ahLst/>
            <a:cxnLst/>
            <a:rect l="0" t="0" r="0" b="0"/>
            <a:pathLst>
              <a:path w="79296" h="14591" extrusionOk="0">
                <a:moveTo>
                  <a:pt x="79296" y="0"/>
                </a:moveTo>
                <a:cubicBezTo>
                  <a:pt x="72580" y="2428"/>
                  <a:pt x="52221" y="14430"/>
                  <a:pt x="39005" y="14573"/>
                </a:cubicBezTo>
                <a:cubicBezTo>
                  <a:pt x="25789" y="14715"/>
                  <a:pt x="6500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636" name="Shape 636"/>
          <p:cNvSpPr/>
          <p:nvPr/>
        </p:nvSpPr>
        <p:spPr>
          <a:xfrm>
            <a:off x="5660225" y="4019550"/>
            <a:ext cx="1982400" cy="364775"/>
          </a:xfrm>
          <a:custGeom>
            <a:avLst/>
            <a:gdLst/>
            <a:ahLst/>
            <a:cxnLst/>
            <a:rect l="0" t="0" r="0" b="0"/>
            <a:pathLst>
              <a:path w="79296" h="14591" extrusionOk="0">
                <a:moveTo>
                  <a:pt x="79296" y="0"/>
                </a:moveTo>
                <a:cubicBezTo>
                  <a:pt x="72580" y="2428"/>
                  <a:pt x="52221" y="14430"/>
                  <a:pt x="39005" y="14573"/>
                </a:cubicBezTo>
                <a:cubicBezTo>
                  <a:pt x="25789" y="14715"/>
                  <a:pt x="6500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has an unnecessary step</a:t>
            </a:r>
          </a:p>
        </p:txBody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8229600" cy="62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Virtual Mining:</a:t>
            </a:r>
          </a:p>
        </p:txBody>
      </p:sp>
      <p:sp>
        <p:nvSpPr>
          <p:cNvPr id="643" name="Shape 643"/>
          <p:cNvSpPr/>
          <p:nvPr/>
        </p:nvSpPr>
        <p:spPr>
          <a:xfrm>
            <a:off x="6665088" y="3124200"/>
            <a:ext cx="782400" cy="71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Miner</a:t>
            </a:r>
          </a:p>
        </p:txBody>
      </p:sp>
      <p:grpSp>
        <p:nvGrpSpPr>
          <p:cNvPr id="644" name="Shape 644"/>
          <p:cNvGrpSpPr/>
          <p:nvPr/>
        </p:nvGrpSpPr>
        <p:grpSpPr>
          <a:xfrm>
            <a:off x="2743200" y="2376900"/>
            <a:ext cx="1490926" cy="1401750"/>
            <a:chOff x="1468575" y="3213125"/>
            <a:chExt cx="1490926" cy="1401750"/>
          </a:xfrm>
        </p:grpSpPr>
        <p:pic>
          <p:nvPicPr>
            <p:cNvPr id="645" name="Shape 645" descr="tango computer by warszawianka - &quot;Computer&quot; icon from &lt;a href=&quot;http://tango.freedesktop.org/Tango_Desktop_Project&quot;&gt; Tango Project &lt;/a&gt;  &lt;br&gt;&lt;br&gt; 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8575" y="32893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Shape 6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81921" y="40755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Shape 6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20121" y="39993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Shape 648" descr="tango computer by warszawianka - &quot;Computer&quot; icon from &lt;a href=&quot;http://tango.freedesktop.org/Tango_Desktop_Project&quot;&gt; Tango Project &lt;/a&gt;  &lt;br&gt;&lt;br&gt; 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06775" y="32131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9" name="Shape 649"/>
            <p:cNvCxnSpPr/>
            <p:nvPr/>
          </p:nvCxnSpPr>
          <p:spPr>
            <a:xfrm>
              <a:off x="2043001" y="3752391"/>
              <a:ext cx="383100" cy="51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50" name="Shape 650"/>
            <p:cNvCxnSpPr>
              <a:endCxn id="646" idx="3"/>
            </p:cNvCxnSpPr>
            <p:nvPr/>
          </p:nvCxnSpPr>
          <p:spPr>
            <a:xfrm flipH="1">
              <a:off x="2121301" y="3482691"/>
              <a:ext cx="185400" cy="86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pic>
        <p:nvPicPr>
          <p:cNvPr id="651" name="Shape 6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150" y="187598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/>
        </p:nvSpPr>
        <p:spPr>
          <a:xfrm>
            <a:off x="3993350" y="1676400"/>
            <a:ext cx="15657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Earn mining rewards</a:t>
            </a:r>
          </a:p>
        </p:txBody>
      </p:sp>
      <p:sp>
        <p:nvSpPr>
          <p:cNvPr id="653" name="Shape 653"/>
          <p:cNvSpPr/>
          <p:nvPr/>
        </p:nvSpPr>
        <p:spPr>
          <a:xfrm>
            <a:off x="4364825" y="3943350"/>
            <a:ext cx="1982400" cy="364775"/>
          </a:xfrm>
          <a:custGeom>
            <a:avLst/>
            <a:gdLst/>
            <a:ahLst/>
            <a:cxnLst/>
            <a:rect l="0" t="0" r="0" b="0"/>
            <a:pathLst>
              <a:path w="79296" h="14591" extrusionOk="0">
                <a:moveTo>
                  <a:pt x="79296" y="0"/>
                </a:moveTo>
                <a:cubicBezTo>
                  <a:pt x="72580" y="2428"/>
                  <a:pt x="52221" y="14430"/>
                  <a:pt x="39005" y="14573"/>
                </a:cubicBezTo>
                <a:cubicBezTo>
                  <a:pt x="25789" y="14715"/>
                  <a:pt x="6500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654" name="Shape 654"/>
          <p:cNvSpPr/>
          <p:nvPr/>
        </p:nvSpPr>
        <p:spPr>
          <a:xfrm rot="10800000">
            <a:off x="4364825" y="2724150"/>
            <a:ext cx="1982400" cy="364775"/>
          </a:xfrm>
          <a:custGeom>
            <a:avLst/>
            <a:gdLst/>
            <a:ahLst/>
            <a:cxnLst/>
            <a:rect l="0" t="0" r="0" b="0"/>
            <a:pathLst>
              <a:path w="79296" h="14591" extrusionOk="0">
                <a:moveTo>
                  <a:pt x="79296" y="0"/>
                </a:moveTo>
                <a:cubicBezTo>
                  <a:pt x="72580" y="2428"/>
                  <a:pt x="52221" y="14430"/>
                  <a:pt x="39005" y="14573"/>
                </a:cubicBezTo>
                <a:cubicBezTo>
                  <a:pt x="25789" y="14715"/>
                  <a:pt x="6500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655" name="Shape 655"/>
          <p:cNvSpPr txBox="1"/>
          <p:nvPr/>
        </p:nvSpPr>
        <p:spPr>
          <a:xfrm>
            <a:off x="4371975" y="4323150"/>
            <a:ext cx="303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“Mine” by sending money to a special address</a:t>
            </a:r>
          </a:p>
        </p:txBody>
      </p:sp>
      <p:pic>
        <p:nvPicPr>
          <p:cNvPr id="656" name="Shape 6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750" y="3476188"/>
            <a:ext cx="717900" cy="7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1575" y="2898700"/>
            <a:ext cx="1622825" cy="11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1299225" y="4041700"/>
            <a:ext cx="1982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Winners chosen at random by lottery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Potential benefits</a:t>
            </a:r>
          </a:p>
        </p:txBody>
      </p: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Lower overall costs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/>
              <a:t> - No harm to the environment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 - Savings distributed to all coin holders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Stakeholder incentives - good stewards?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No ASIC advantage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51% attack is even harder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51% attack prevention</a:t>
            </a:r>
          </a:p>
        </p:txBody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Bitcoin economy is smaller than the world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Wealth </a:t>
            </a:r>
            <a:r>
              <a:rPr lang="en" i="1"/>
              <a:t>outside</a:t>
            </a:r>
            <a:r>
              <a:rPr lang="en"/>
              <a:t> Bitcoin has to move </a:t>
            </a:r>
            <a:r>
              <a:rPr lang="en" i="1"/>
              <a:t>inside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6" y="342877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875" y="243883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Shape 673"/>
          <p:cNvSpPr/>
          <p:nvPr/>
        </p:nvSpPr>
        <p:spPr>
          <a:xfrm>
            <a:off x="468288" y="2814250"/>
            <a:ext cx="205800" cy="694125"/>
          </a:xfrm>
          <a:custGeom>
            <a:avLst/>
            <a:gdLst/>
            <a:ahLst/>
            <a:cxnLst/>
            <a:rect l="0" t="0" r="0" b="0"/>
            <a:pathLst>
              <a:path w="8232" h="27765" extrusionOk="0">
                <a:moveTo>
                  <a:pt x="7164" y="0"/>
                </a:moveTo>
                <a:cubicBezTo>
                  <a:pt x="5977" y="2135"/>
                  <a:pt x="-133" y="8187"/>
                  <a:pt x="45" y="12815"/>
                </a:cubicBezTo>
                <a:cubicBezTo>
                  <a:pt x="223" y="17442"/>
                  <a:pt x="6867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674" name="Shape 674"/>
          <p:cNvSpPr/>
          <p:nvPr/>
        </p:nvSpPr>
        <p:spPr>
          <a:xfrm rot="10800000">
            <a:off x="1839888" y="2814250"/>
            <a:ext cx="205800" cy="694125"/>
          </a:xfrm>
          <a:custGeom>
            <a:avLst/>
            <a:gdLst/>
            <a:ahLst/>
            <a:cxnLst/>
            <a:rect l="0" t="0" r="0" b="0"/>
            <a:pathLst>
              <a:path w="8232" h="27765" extrusionOk="0">
                <a:moveTo>
                  <a:pt x="7164" y="0"/>
                </a:moveTo>
                <a:cubicBezTo>
                  <a:pt x="5977" y="2135"/>
                  <a:pt x="-133" y="8187"/>
                  <a:pt x="45" y="12815"/>
                </a:cubicBezTo>
                <a:cubicBezTo>
                  <a:pt x="223" y="17442"/>
                  <a:pt x="6867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pic>
        <p:nvPicPr>
          <p:cNvPr id="675" name="Shape 6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1500" y="2645975"/>
            <a:ext cx="762750" cy="72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Shape 6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8075" y="2729250"/>
            <a:ext cx="532800" cy="6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876" y="350497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876" y="4190775"/>
            <a:ext cx="1482150" cy="77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9" name="Shape 679"/>
          <p:cNvCxnSpPr/>
          <p:nvPr/>
        </p:nvCxnSpPr>
        <p:spPr>
          <a:xfrm rot="10800000">
            <a:off x="1530576" y="4244575"/>
            <a:ext cx="1011300" cy="33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0" name="Shape 680"/>
          <p:cNvSpPr txBox="1"/>
          <p:nvPr/>
        </p:nvSpPr>
        <p:spPr>
          <a:xfrm>
            <a:off x="1389325" y="4431600"/>
            <a:ext cx="7629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Attack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516125" y="20990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Bitcoin Economy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2497325" y="21752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Wealthy Attacker</a:t>
            </a:r>
          </a:p>
        </p:txBody>
      </p:sp>
      <p:pic>
        <p:nvPicPr>
          <p:cNvPr id="683" name="Shape 6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075" y="266743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Shape 684"/>
          <p:cNvSpPr/>
          <p:nvPr/>
        </p:nvSpPr>
        <p:spPr>
          <a:xfrm>
            <a:off x="5116488" y="3042850"/>
            <a:ext cx="205800" cy="694125"/>
          </a:xfrm>
          <a:custGeom>
            <a:avLst/>
            <a:gdLst/>
            <a:ahLst/>
            <a:cxnLst/>
            <a:rect l="0" t="0" r="0" b="0"/>
            <a:pathLst>
              <a:path w="8232" h="27765" extrusionOk="0">
                <a:moveTo>
                  <a:pt x="7164" y="0"/>
                </a:moveTo>
                <a:cubicBezTo>
                  <a:pt x="5977" y="2135"/>
                  <a:pt x="-133" y="8187"/>
                  <a:pt x="45" y="12815"/>
                </a:cubicBezTo>
                <a:cubicBezTo>
                  <a:pt x="223" y="17442"/>
                  <a:pt x="6867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685" name="Shape 685"/>
          <p:cNvSpPr/>
          <p:nvPr/>
        </p:nvSpPr>
        <p:spPr>
          <a:xfrm rot="10800000">
            <a:off x="6488088" y="3042850"/>
            <a:ext cx="205800" cy="694125"/>
          </a:xfrm>
          <a:custGeom>
            <a:avLst/>
            <a:gdLst/>
            <a:ahLst/>
            <a:cxnLst/>
            <a:rect l="0" t="0" r="0" b="0"/>
            <a:pathLst>
              <a:path w="8232" h="27765" extrusionOk="0">
                <a:moveTo>
                  <a:pt x="7164" y="0"/>
                </a:moveTo>
                <a:cubicBezTo>
                  <a:pt x="5977" y="2135"/>
                  <a:pt x="-133" y="8187"/>
                  <a:pt x="45" y="12815"/>
                </a:cubicBezTo>
                <a:cubicBezTo>
                  <a:pt x="223" y="17442"/>
                  <a:pt x="6867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pic>
        <p:nvPicPr>
          <p:cNvPr id="686" name="Shape 6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3500" y="2950775"/>
            <a:ext cx="762750" cy="72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6275" y="2957850"/>
            <a:ext cx="532800" cy="6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6742938" y="4452250"/>
            <a:ext cx="7629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Attack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5164325" y="23276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Economy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7145525" y="24038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Wealthy Attacker</a:t>
            </a:r>
          </a:p>
        </p:txBody>
      </p:sp>
      <p:sp>
        <p:nvSpPr>
          <p:cNvPr id="691" name="Shape 691"/>
          <p:cNvSpPr/>
          <p:nvPr/>
        </p:nvSpPr>
        <p:spPr>
          <a:xfrm rot="-5400000">
            <a:off x="6945288" y="3347650"/>
            <a:ext cx="205800" cy="694125"/>
          </a:xfrm>
          <a:custGeom>
            <a:avLst/>
            <a:gdLst/>
            <a:ahLst/>
            <a:cxnLst/>
            <a:rect l="0" t="0" r="0" b="0"/>
            <a:pathLst>
              <a:path w="8232" h="27765" extrusionOk="0">
                <a:moveTo>
                  <a:pt x="7164" y="0"/>
                </a:moveTo>
                <a:cubicBezTo>
                  <a:pt x="5977" y="2135"/>
                  <a:pt x="-133" y="8187"/>
                  <a:pt x="45" y="12815"/>
                </a:cubicBezTo>
                <a:cubicBezTo>
                  <a:pt x="223" y="17442"/>
                  <a:pt x="6867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692" name="Shape 692"/>
          <p:cNvSpPr/>
          <p:nvPr/>
        </p:nvSpPr>
        <p:spPr>
          <a:xfrm rot="5400000">
            <a:off x="6869088" y="2585650"/>
            <a:ext cx="205800" cy="694125"/>
          </a:xfrm>
          <a:custGeom>
            <a:avLst/>
            <a:gdLst/>
            <a:ahLst/>
            <a:cxnLst/>
            <a:rect l="0" t="0" r="0" b="0"/>
            <a:pathLst>
              <a:path w="8232" h="27765" extrusionOk="0">
                <a:moveTo>
                  <a:pt x="7164" y="0"/>
                </a:moveTo>
                <a:cubicBezTo>
                  <a:pt x="5977" y="2135"/>
                  <a:pt x="-133" y="8187"/>
                  <a:pt x="45" y="12815"/>
                </a:cubicBezTo>
                <a:cubicBezTo>
                  <a:pt x="223" y="17442"/>
                  <a:pt x="6867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693" name="Shape 693"/>
          <p:cNvSpPr txBox="1"/>
          <p:nvPr/>
        </p:nvSpPr>
        <p:spPr>
          <a:xfrm>
            <a:off x="6554975" y="3778100"/>
            <a:ext cx="118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Exchange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7475" y="3809775"/>
            <a:ext cx="1011299" cy="70165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/>
          <p:nvPr/>
        </p:nvSpPr>
        <p:spPr>
          <a:xfrm rot="4278283" flipH="1">
            <a:off x="7101309" y="3755859"/>
            <a:ext cx="194798" cy="1171536"/>
          </a:xfrm>
          <a:custGeom>
            <a:avLst/>
            <a:gdLst/>
            <a:ahLst/>
            <a:cxnLst/>
            <a:rect l="0" t="0" r="0" b="0"/>
            <a:pathLst>
              <a:path w="8232" h="27765" extrusionOk="0">
                <a:moveTo>
                  <a:pt x="7164" y="0"/>
                </a:moveTo>
                <a:cubicBezTo>
                  <a:pt x="5977" y="2135"/>
                  <a:pt x="-133" y="8187"/>
                  <a:pt x="45" y="12815"/>
                </a:cubicBezTo>
                <a:cubicBezTo>
                  <a:pt x="223" y="17442"/>
                  <a:pt x="6867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Variations of Virtual Mining</a:t>
            </a:r>
          </a:p>
        </p:txBody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Proof-of-Stake:   “Stake” of a coin grows over time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          as long as the coin is unused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Proof-of-Burn:   mining with a coin destroys it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Proof-of-Deposit:    can reclaim a coin after some time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Proof-of-Activity:   any coin might be win (if online)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375050" y="3006325"/>
            <a:ext cx="8133300" cy="16122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Puzzle requirements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 Cheap to Verify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Adjustable difficulty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…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Chance of winning is proportional to hashpower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 Large players get only proportional advantage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 Even small players get proportional compensation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Questions with Virtual Mining</a:t>
            </a:r>
          </a:p>
        </p:txBody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 there any security that can only be gained  by consuming “real” resources?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If so, then “waste” is the cost of security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If not, then PoW mining may go extinct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713" name="Shape 713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Many possible design goals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/>
              <a:t>  	</a:t>
            </a:r>
            <a:r>
              <a:rPr lang="en" sz="2400"/>
              <a:t>Prevent ASIC miners from dominating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	Prevent large pools from dominating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	Intrinsic usefulness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		Eliminate the need for mining hardware at all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Best tradeoff is unclear for now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Outlook: </a:t>
            </a:r>
            <a:r>
              <a:rPr lang="en" sz="2400"/>
              <a:t>alternatives will coexist for the near future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0" name="Shape 720"/>
          <p:cNvSpPr txBox="1"/>
          <p:nvPr/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 the next lecture...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Bitcoin as a Platform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Applications beyond just currency: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/>
              <a:t>Lotteries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/>
              <a:t>Prediction markets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/>
              <a:t>Smart contracts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/>
              <a:t>Financial derivatives</a:t>
            </a:r>
          </a:p>
          <a:p>
            <a:pPr marL="457200" lvl="0" indent="457200">
              <a:spcBef>
                <a:spcPts val="0"/>
              </a:spcBef>
              <a:buNone/>
            </a:pPr>
            <a:r>
              <a:rPr lang="en"/>
              <a:t>… and more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Incentive Design Heuristics</a:t>
            </a:r>
          </a:p>
        </p:txBody>
      </p:sp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Overall, participants are greedy, have short horizons, and distrust each other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00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Greedy → wants coins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00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If there’s a shortcut, it will be found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00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Honest behavior when convenient, at best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Public goods constraint</a:t>
            </a:r>
          </a:p>
        </p:txBody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Suppose the “useful” side effect benefits Bitcoin miners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We can imagine a market where the beneficiaries pay miners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Net result: more mining overall, no benefit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Bread pudding protocols</a:t>
            </a:r>
          </a:p>
        </p:txBody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puzzles from one protocol in another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Ex: Instead of captcha, server requires client to do some mining before providing service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Useless work is still useless… but at least it’s recycled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 Careful What You Incentivize</a:t>
            </a:r>
          </a:p>
        </p:txBody>
      </p:sp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                    Cobra Effect 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Reward for dead cobras    →   cobra farms (unintended)</a:t>
            </a:r>
          </a:p>
        </p:txBody>
      </p:sp>
      <p:pic>
        <p:nvPicPr>
          <p:cNvPr id="757" name="Shape 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500" y="2254525"/>
            <a:ext cx="2869425" cy="20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Bad puzzle: a sequential puzzle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Consider a puzzle that takes N steps to solve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 a “Sequential” Proof of Work</a:t>
            </a:r>
          </a:p>
        </p:txBody>
      </p:sp>
      <p:pic>
        <p:nvPicPr>
          <p:cNvPr id="85" name="Shape 85" descr="tango computer by warszawianka - &quot;Computer&quot; icon from &lt;a href=&quot;http://tango.freedesktop.org/Tango_Desktop_Project&quot;&gt; Tango Project &lt;/a&gt;  &lt;br&gt;&lt;br&gt; 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425" y="3069700"/>
            <a:ext cx="815998" cy="8159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Shape 86"/>
          <p:cNvCxnSpPr/>
          <p:nvPr/>
        </p:nvCxnSpPr>
        <p:spPr>
          <a:xfrm>
            <a:off x="25277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7" name="Shape 87"/>
          <p:cNvCxnSpPr/>
          <p:nvPr/>
        </p:nvCxnSpPr>
        <p:spPr>
          <a:xfrm>
            <a:off x="31373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8" name="Shape 88"/>
          <p:cNvCxnSpPr/>
          <p:nvPr/>
        </p:nvCxnSpPr>
        <p:spPr>
          <a:xfrm>
            <a:off x="37469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9" name="Shape 89"/>
          <p:cNvCxnSpPr/>
          <p:nvPr/>
        </p:nvCxnSpPr>
        <p:spPr>
          <a:xfrm>
            <a:off x="43565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90" name="Shape 90"/>
          <p:cNvCxnSpPr/>
          <p:nvPr/>
        </p:nvCxnSpPr>
        <p:spPr>
          <a:xfrm>
            <a:off x="49661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" name="Shape 91"/>
          <p:cNvSpPr/>
          <p:nvPr/>
        </p:nvSpPr>
        <p:spPr>
          <a:xfrm>
            <a:off x="5795975" y="3263500"/>
            <a:ext cx="632124" cy="632124"/>
          </a:xfrm>
          <a:prstGeom prst="irregularSeal1">
            <a:avLst/>
          </a:prstGeom>
          <a:solidFill>
            <a:srgbClr val="FF99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6511525" y="3383750"/>
            <a:ext cx="1534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Solution Found!</a:t>
            </a:r>
          </a:p>
        </p:txBody>
      </p:sp>
      <p:sp>
        <p:nvSpPr>
          <p:cNvPr id="93" name="Shape 93"/>
          <p:cNvSpPr/>
          <p:nvPr/>
        </p:nvSpPr>
        <p:spPr>
          <a:xfrm rot="5400000">
            <a:off x="3952925" y="1481250"/>
            <a:ext cx="226200" cy="30765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3871925" y="2471750"/>
            <a:ext cx="2214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Problem: fastest miner </a:t>
            </a:r>
            <a:r>
              <a:rPr lang="en" b="1"/>
              <a:t>always</a:t>
            </a:r>
            <a:r>
              <a:rPr lang="en"/>
              <a:t> wins the race!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Bad puzzle: a sequential puzzle</a:t>
            </a:r>
          </a:p>
        </p:txBody>
      </p:sp>
      <p:pic>
        <p:nvPicPr>
          <p:cNvPr id="101" name="Shape 101" descr="tango computer by warszawianka - &quot;Computer&quot; icon from &lt;a href=&quot;http://tango.freedesktop.org/Tango_Desktop_Project&quot;&gt; Tango Project &lt;/a&gt;  &lt;br&gt;&lt;br&gt; 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25" y="1926700"/>
            <a:ext cx="815998" cy="81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825" y="2794610"/>
            <a:ext cx="816000" cy="815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Shape 103"/>
          <p:cNvCxnSpPr/>
          <p:nvPr/>
        </p:nvCxnSpPr>
        <p:spPr>
          <a:xfrm>
            <a:off x="24515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04" name="Shape 104"/>
          <p:cNvCxnSpPr/>
          <p:nvPr/>
        </p:nvCxnSpPr>
        <p:spPr>
          <a:xfrm>
            <a:off x="24515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05" name="Shape 105"/>
          <p:cNvCxnSpPr/>
          <p:nvPr/>
        </p:nvCxnSpPr>
        <p:spPr>
          <a:xfrm>
            <a:off x="30611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06" name="Shape 106"/>
          <p:cNvCxnSpPr/>
          <p:nvPr/>
        </p:nvCxnSpPr>
        <p:spPr>
          <a:xfrm>
            <a:off x="30611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07" name="Shape 107"/>
          <p:cNvCxnSpPr/>
          <p:nvPr/>
        </p:nvCxnSpPr>
        <p:spPr>
          <a:xfrm>
            <a:off x="36707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08" name="Shape 108"/>
          <p:cNvCxnSpPr/>
          <p:nvPr/>
        </p:nvCxnSpPr>
        <p:spPr>
          <a:xfrm>
            <a:off x="36707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03" y="3810125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6024575" y="4101700"/>
            <a:ext cx="632124" cy="632124"/>
          </a:xfrm>
          <a:prstGeom prst="irregularSeal1">
            <a:avLst/>
          </a:prstGeom>
          <a:solidFill>
            <a:srgbClr val="FF99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1" name="Shape 111"/>
          <p:cNvCxnSpPr/>
          <p:nvPr/>
        </p:nvCxnSpPr>
        <p:spPr>
          <a:xfrm>
            <a:off x="24515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2" name="Shape 112"/>
          <p:cNvCxnSpPr/>
          <p:nvPr/>
        </p:nvCxnSpPr>
        <p:spPr>
          <a:xfrm>
            <a:off x="30611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6587725" y="4221950"/>
            <a:ext cx="1534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Solution Found!</a:t>
            </a:r>
          </a:p>
        </p:txBody>
      </p:sp>
      <p:cxnSp>
        <p:nvCxnSpPr>
          <p:cNvPr id="114" name="Shape 114"/>
          <p:cNvCxnSpPr/>
          <p:nvPr/>
        </p:nvCxnSpPr>
        <p:spPr>
          <a:xfrm>
            <a:off x="36707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5" name="Shape 115"/>
          <p:cNvCxnSpPr/>
          <p:nvPr/>
        </p:nvCxnSpPr>
        <p:spPr>
          <a:xfrm>
            <a:off x="42803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6" name="Shape 116"/>
          <p:cNvCxnSpPr/>
          <p:nvPr/>
        </p:nvCxnSpPr>
        <p:spPr>
          <a:xfrm>
            <a:off x="4889888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39872">
            <a:off x="4541365" y="2714384"/>
            <a:ext cx="2787416" cy="186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Good puzzle → Weighted sample</a:t>
            </a:r>
          </a:p>
        </p:txBody>
      </p:sp>
      <p:pic>
        <p:nvPicPr>
          <p:cNvPr id="123" name="Shape 123" descr="tango computer by warszawianka - &quot;Computer&quot; icon from &lt;a href=&quot;http://tango.freedesktop.org/Tango_Desktop_Project&quot;&gt; Tango Project &lt;/a&gt;  &lt;br&gt;&lt;br&gt; 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750" y="1281375"/>
            <a:ext cx="815998" cy="81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225" y="2642210"/>
            <a:ext cx="816000" cy="81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329" y="1919350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2694400" y="2581275"/>
            <a:ext cx="555900" cy="555900"/>
          </a:xfrm>
          <a:prstGeom prst="ellipse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2451500" y="1476375"/>
            <a:ext cx="555900" cy="555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933825" y="1689500"/>
            <a:ext cx="1153800" cy="11535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345300" y="4164925"/>
            <a:ext cx="5229300" cy="555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This property is sometimes called “progress-free”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8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"/>
              <a:t>2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endParaRPr sz="3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ASIC Resistant Puzzles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1705</Words>
  <Application>Microsoft Office PowerPoint</Application>
  <PresentationFormat>On-screen Show (16:9)</PresentationFormat>
  <Paragraphs>537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Courier New</vt:lpstr>
      <vt:lpstr>Trebuchet MS</vt:lpstr>
      <vt:lpstr>Simple Light</vt:lpstr>
      <vt:lpstr>Simple Light</vt:lpstr>
      <vt:lpstr>Lecture 6</vt:lpstr>
      <vt:lpstr>Puzzles are the core of Bitcoin</vt:lpstr>
      <vt:lpstr>This lecture</vt:lpstr>
      <vt:lpstr>PowerPoint Presentation</vt:lpstr>
      <vt:lpstr>Puzzle requirements</vt:lpstr>
      <vt:lpstr>Bad puzzle: a sequential puzzle</vt:lpstr>
      <vt:lpstr>Bad puzzle: a sequential puzzle</vt:lpstr>
      <vt:lpstr>Good puzzle → Weighted sample</vt:lpstr>
      <vt:lpstr>PowerPoint Presentation</vt:lpstr>
      <vt:lpstr>ASIC resistance - Why? (1 of 2)</vt:lpstr>
      <vt:lpstr>ASIC resistance - Why? (2 of 2)</vt:lpstr>
      <vt:lpstr>Memory hard puzzles</vt:lpstr>
      <vt:lpstr>scrypt</vt:lpstr>
      <vt:lpstr>scrypt - step 1 of 2 (write)</vt:lpstr>
      <vt:lpstr>scrypt - step 2 of 2 (read)</vt:lpstr>
      <vt:lpstr>scrypt - time/memory tradeoff</vt:lpstr>
      <vt:lpstr>scrypt</vt:lpstr>
      <vt:lpstr>Cuckoo hash cycles</vt:lpstr>
      <vt:lpstr>Even more approaches</vt:lpstr>
      <vt:lpstr>Counter argument: SHA2 is fine</vt:lpstr>
      <vt:lpstr>PowerPoint Presentation</vt:lpstr>
      <vt:lpstr>Recovering wasted work</vt:lpstr>
      <vt:lpstr>Candidates - needle in a haystack</vt:lpstr>
      <vt:lpstr>Primecoin</vt:lpstr>
      <vt:lpstr>Primecoin</vt:lpstr>
      <vt:lpstr>Recovering wasted hardware</vt:lpstr>
      <vt:lpstr>Permacoin - Mining with storage</vt:lpstr>
      <vt:lpstr>Permacoin</vt:lpstr>
      <vt:lpstr>Storage-based puzzle</vt:lpstr>
      <vt:lpstr>Reducing Bitcoin’s “honesty” cost </vt:lpstr>
      <vt:lpstr>Summary</vt:lpstr>
      <vt:lpstr>PowerPoint Presentation</vt:lpstr>
      <vt:lpstr>Large mining pools are a threat</vt:lpstr>
      <vt:lpstr>PowerPoint Presentation</vt:lpstr>
      <vt:lpstr>PowerPoint Presentation</vt:lpstr>
      <vt:lpstr>PowerPoint Presentation</vt:lpstr>
      <vt:lpstr>Standard Bitcoin mining pool</vt:lpstr>
      <vt:lpstr>The Vigilante Attack</vt:lpstr>
      <vt:lpstr>The Vigilante Attack</vt:lpstr>
      <vt:lpstr>Encouraging the Vigilante</vt:lpstr>
      <vt:lpstr>Encouraging the Vigilante</vt:lpstr>
      <vt:lpstr>Nonoutsourceable puzzle</vt:lpstr>
      <vt:lpstr>Nonoutsourceable puzzle concerns</vt:lpstr>
      <vt:lpstr>PowerPoint Presentation</vt:lpstr>
      <vt:lpstr>Mining has an unnecessary step</vt:lpstr>
      <vt:lpstr>Mining has an unnecessary step</vt:lpstr>
      <vt:lpstr>Potential benefits</vt:lpstr>
      <vt:lpstr>51% attack prevention</vt:lpstr>
      <vt:lpstr>Variations of Virtual Mining</vt:lpstr>
      <vt:lpstr>Open Questions with Virtual Mining</vt:lpstr>
      <vt:lpstr>Conclusion</vt:lpstr>
      <vt:lpstr>PowerPoint Presentation</vt:lpstr>
      <vt:lpstr> Bitcoin as a Platform</vt:lpstr>
      <vt:lpstr>PowerPoint Presentation</vt:lpstr>
      <vt:lpstr>Incentive Design Heuristics</vt:lpstr>
      <vt:lpstr>Public goods constraint</vt:lpstr>
      <vt:lpstr>Bread pudding protocols</vt:lpstr>
      <vt:lpstr>Be Careful What You Incentivize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</dc:title>
  <dc:creator>sandeeps</dc:creator>
  <cp:lastModifiedBy>Sandeep K. Shukla</cp:lastModifiedBy>
  <cp:revision>1</cp:revision>
  <dcterms:modified xsi:type="dcterms:W3CDTF">2017-10-07T09:13:20Z</dcterms:modified>
</cp:coreProperties>
</file>